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46"/>
  </p:notesMasterIdLst>
  <p:handoutMasterIdLst>
    <p:handoutMasterId r:id="rId47"/>
  </p:handoutMasterIdLst>
  <p:sldIdLst>
    <p:sldId id="257" r:id="rId5"/>
    <p:sldId id="258" r:id="rId6"/>
    <p:sldId id="259" r:id="rId7"/>
    <p:sldId id="260" r:id="rId8"/>
    <p:sldId id="267" r:id="rId9"/>
    <p:sldId id="261" r:id="rId10"/>
    <p:sldId id="262" r:id="rId11"/>
    <p:sldId id="264" r:id="rId12"/>
    <p:sldId id="266" r:id="rId13"/>
    <p:sldId id="263" r:id="rId14"/>
    <p:sldId id="268" r:id="rId15"/>
    <p:sldId id="271" r:id="rId16"/>
    <p:sldId id="273" r:id="rId17"/>
    <p:sldId id="274" r:id="rId18"/>
    <p:sldId id="269" r:id="rId19"/>
    <p:sldId id="270" r:id="rId20"/>
    <p:sldId id="272" r:id="rId21"/>
    <p:sldId id="275" r:id="rId22"/>
    <p:sldId id="276" r:id="rId23"/>
    <p:sldId id="298" r:id="rId24"/>
    <p:sldId id="277" r:id="rId25"/>
    <p:sldId id="278" r:id="rId26"/>
    <p:sldId id="279" r:id="rId27"/>
    <p:sldId id="283" r:id="rId28"/>
    <p:sldId id="297" r:id="rId29"/>
    <p:sldId id="280" r:id="rId30"/>
    <p:sldId id="284" r:id="rId31"/>
    <p:sldId id="281" r:id="rId32"/>
    <p:sldId id="285" r:id="rId33"/>
    <p:sldId id="295" r:id="rId34"/>
    <p:sldId id="296" r:id="rId35"/>
    <p:sldId id="282" r:id="rId36"/>
    <p:sldId id="286" r:id="rId37"/>
    <p:sldId id="289" r:id="rId38"/>
    <p:sldId id="290" r:id="rId39"/>
    <p:sldId id="292" r:id="rId40"/>
    <p:sldId id="291" r:id="rId41"/>
    <p:sldId id="293" r:id="rId42"/>
    <p:sldId id="294" r:id="rId43"/>
    <p:sldId id="288" r:id="rId44"/>
    <p:sldId id="287" r:id="rId45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3" autoAdjust="0"/>
    <p:restoredTop sz="94626"/>
  </p:normalViewPr>
  <p:slideViewPr>
    <p:cSldViewPr snapToGrid="0">
      <p:cViewPr varScale="1">
        <p:scale>
          <a:sx n="115" d="100"/>
          <a:sy n="115" d="100"/>
        </p:scale>
        <p:origin x="2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2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52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6713-7E9A-5049-AEB2-E8D28092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15" y="365125"/>
            <a:ext cx="11086701" cy="1047651"/>
          </a:xfrm>
        </p:spPr>
        <p:txBody>
          <a:bodyPr anchor="t">
            <a:normAutofit/>
          </a:bodyPr>
          <a:lstStyle>
            <a:lvl1pPr>
              <a:defRPr sz="2400" b="0" i="0" baseline="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3B208-33B1-9D44-96BD-E822EF99D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15" y="1825625"/>
            <a:ext cx="11086701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1000"/>
              </a:spcAft>
              <a:buClr>
                <a:schemeClr val="tx2"/>
              </a:buClr>
              <a:defRPr b="0" i="0" baseline="0">
                <a:latin typeface="Manrope" pitchFamily="2" charset="0"/>
              </a:defRPr>
            </a:lvl1pPr>
            <a:lvl2pPr marL="685800" indent="-228600">
              <a:lnSpc>
                <a:spcPct val="100000"/>
              </a:lnSpc>
              <a:spcAft>
                <a:spcPts val="500"/>
              </a:spcAft>
              <a:buClr>
                <a:schemeClr val="tx2"/>
              </a:buClr>
              <a:buFont typeface="System Font Regular"/>
              <a:buChar char="–"/>
              <a:defRPr/>
            </a:lvl2pPr>
            <a:lvl3pPr>
              <a:lnSpc>
                <a:spcPct val="100000"/>
              </a:lnSpc>
              <a:buClr>
                <a:schemeClr val="tx2"/>
              </a:buClr>
              <a:defRPr/>
            </a:lvl3pPr>
            <a:lvl4pPr marL="1600200" indent="-228600">
              <a:lnSpc>
                <a:spcPct val="100000"/>
              </a:lnSpc>
              <a:buFont typeface="System Font Regular"/>
              <a:buChar char="–"/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9DE09-88D4-784A-843D-FA387EB10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324" y="6311900"/>
            <a:ext cx="1326952" cy="4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3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  <p:sldLayoutId id="2147483729" r:id="rId27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 (</a:t>
            </a:r>
            <a:r>
              <a:rPr lang="en-US" dirty="0" err="1"/>
              <a:t>simen.kvaal@kjemi.uio.no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28/8/2024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FB9D-9102-62F0-A045-DC314411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funksjon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2D – </a:t>
            </a:r>
            <a:r>
              <a:rPr lang="en-US" dirty="0" err="1"/>
              <a:t>fargehjul</a:t>
            </a:r>
            <a:r>
              <a:rPr lang="en-US" dirty="0"/>
              <a:t> vs. magnitude</a:t>
            </a:r>
          </a:p>
        </p:txBody>
      </p:sp>
      <p:pic>
        <p:nvPicPr>
          <p:cNvPr id="4" name="double_slit">
            <a:hlinkClick r:id="" action="ppaction://media"/>
            <a:extLst>
              <a:ext uri="{FF2B5EF4-FFF2-40B4-BE49-F238E27FC236}">
                <a16:creationId xmlns:a16="http://schemas.microsoft.com/office/drawing/2014/main" id="{CB7455E3-99B2-5774-CEF3-53A179526E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3750" y="1301750"/>
            <a:ext cx="5187950" cy="5187950"/>
          </a:xfrm>
          <a:prstGeom prst="rect">
            <a:avLst/>
          </a:prstGeom>
        </p:spPr>
      </p:pic>
      <p:pic>
        <p:nvPicPr>
          <p:cNvPr id="5" name="double_slit_magnitude">
            <a:hlinkClick r:id="" action="ppaction://media"/>
            <a:extLst>
              <a:ext uri="{FF2B5EF4-FFF2-40B4-BE49-F238E27FC236}">
                <a16:creationId xmlns:a16="http://schemas.microsoft.com/office/drawing/2014/main" id="{A3A675B4-30CB-9853-CCC4-C4090C53F8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32550" y="1301750"/>
            <a:ext cx="5187950" cy="51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6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9075A-3902-C990-1EB6-0EDF32BA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Hilbertrom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6747-BF18-BD64-7ABC-BDECD4BE60B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239831" cy="4975236"/>
          </a:xfrm>
        </p:spPr>
        <p:txBody>
          <a:bodyPr/>
          <a:lstStyle/>
          <a:p>
            <a:r>
              <a:rPr lang="en-US" dirty="0" err="1"/>
              <a:t>Bølgefunksjonene</a:t>
            </a:r>
            <a:r>
              <a:rPr lang="en-US" dirty="0"/>
              <a:t> lever </a:t>
            </a:r>
            <a:r>
              <a:rPr lang="en-US" dirty="0" err="1"/>
              <a:t>i</a:t>
            </a:r>
            <a:r>
              <a:rPr lang="en-US" dirty="0"/>
              <a:t> et rom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kalles</a:t>
            </a:r>
            <a:r>
              <a:rPr lang="en-US" dirty="0"/>
              <a:t> </a:t>
            </a:r>
            <a:r>
              <a:rPr lang="en-US" u="sng" dirty="0" err="1"/>
              <a:t>Hilbertrom</a:t>
            </a:r>
            <a:endParaRPr lang="en-US" u="sng" dirty="0"/>
          </a:p>
          <a:p>
            <a:r>
              <a:rPr lang="en-US" dirty="0"/>
              <a:t>Dette er et </a:t>
            </a:r>
            <a:r>
              <a:rPr lang="en-US" u="sng" dirty="0" err="1"/>
              <a:t>uendeligdimensjonalt</a:t>
            </a:r>
            <a:r>
              <a:rPr lang="en-US" u="sng" dirty="0"/>
              <a:t> </a:t>
            </a:r>
            <a:r>
              <a:rPr lang="en-US" u="sng" dirty="0" err="1"/>
              <a:t>vektorrom</a:t>
            </a:r>
            <a:r>
              <a:rPr lang="en-US" dirty="0"/>
              <a:t> med </a:t>
            </a:r>
            <a:r>
              <a:rPr lang="en-US" u="sng" dirty="0" err="1"/>
              <a:t>indreprodukt</a:t>
            </a:r>
            <a:endParaRPr lang="en-US" u="sng" dirty="0"/>
          </a:p>
          <a:p>
            <a:r>
              <a:rPr lang="en-US" dirty="0" err="1"/>
              <a:t>Generalisering</a:t>
            </a:r>
            <a:r>
              <a:rPr lang="en-US" dirty="0"/>
              <a:t> av </a:t>
            </a:r>
            <a:r>
              <a:rPr lang="en-US" dirty="0" err="1"/>
              <a:t>Euklidsk</a:t>
            </a:r>
            <a:r>
              <a:rPr lang="en-US" dirty="0"/>
              <a:t> rom</a:t>
            </a:r>
          </a:p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bry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om de </a:t>
            </a:r>
            <a:r>
              <a:rPr lang="en-US" dirty="0" err="1"/>
              <a:t>matematiske</a:t>
            </a:r>
            <a:r>
              <a:rPr lang="en-US" dirty="0"/>
              <a:t> </a:t>
            </a:r>
            <a:r>
              <a:rPr lang="en-US" dirty="0" err="1"/>
              <a:t>detaljene</a:t>
            </a:r>
            <a:r>
              <a:rPr lang="en-US" dirty="0"/>
              <a:t> (Se </a:t>
            </a:r>
            <a:r>
              <a:rPr lang="en-US" dirty="0" err="1"/>
              <a:t>feks</a:t>
            </a:r>
            <a:r>
              <a:rPr lang="en-US" dirty="0"/>
              <a:t>. KJM5600: </a:t>
            </a:r>
            <a:r>
              <a:rPr lang="en-US" dirty="0" err="1"/>
              <a:t>Kvantekjemi</a:t>
            </a:r>
            <a:r>
              <a:rPr lang="en-US" dirty="0"/>
              <a:t>)</a:t>
            </a:r>
          </a:p>
          <a:p>
            <a:r>
              <a:rPr lang="en-US" dirty="0" err="1"/>
              <a:t>Tenk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bølgefunksjonene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vektorer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Illustrert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høyre</a:t>
            </a:r>
            <a:endParaRPr lang="en-US" dirty="0"/>
          </a:p>
          <a:p>
            <a:pPr lvl="1"/>
            <a:r>
              <a:rPr lang="en-US" dirty="0"/>
              <a:t>(Dette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gjort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simuleringene</a:t>
            </a:r>
            <a:r>
              <a:rPr lang="en-US" dirty="0"/>
              <a:t> over ...)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98D507-9B38-BA35-4ADA-3364E9F3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0" y="2368550"/>
            <a:ext cx="4508500" cy="2254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786B0-F208-D33C-6C0E-4C65B5E8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114300"/>
            <a:ext cx="4508500" cy="2254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E993C8-BE06-DC0E-F309-E03E731C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4489450"/>
            <a:ext cx="4508500" cy="22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8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F5FB-9679-B1DD-B7CF-8744A563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Indreprodukt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23A9-AA2B-8A4F-DC0F-B0E044253EA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Vanlig</a:t>
            </a:r>
            <a:r>
              <a:rPr lang="en-US" dirty="0"/>
              <a:t> </a:t>
            </a:r>
            <a:r>
              <a:rPr lang="en-US" dirty="0" err="1"/>
              <a:t>Euklidsk</a:t>
            </a:r>
            <a:r>
              <a:rPr lang="en-US" dirty="0"/>
              <a:t> rom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u="sng" dirty="0" err="1"/>
              <a:t>indreprodukt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Hilbertrommet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indreprodukt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Dette </a:t>
            </a:r>
            <a:r>
              <a:rPr lang="en-US" dirty="0" err="1"/>
              <a:t>kan</a:t>
            </a:r>
            <a:r>
              <a:rPr lang="en-US" dirty="0"/>
              <a:t> se </a:t>
            </a:r>
            <a:r>
              <a:rPr lang="en-US" dirty="0" err="1"/>
              <a:t>snodig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!</a:t>
            </a:r>
          </a:p>
          <a:p>
            <a:r>
              <a:rPr lang="en-US" dirty="0"/>
              <a:t>Om vi </a:t>
            </a:r>
            <a:r>
              <a:rPr lang="en-US" dirty="0" err="1"/>
              <a:t>approksimerer</a:t>
            </a:r>
            <a:r>
              <a:rPr lang="en-US" dirty="0"/>
              <a:t> med </a:t>
            </a:r>
            <a:r>
              <a:rPr lang="en-US" dirty="0" err="1"/>
              <a:t>å</a:t>
            </a:r>
            <a:r>
              <a:rPr lang="en-US" dirty="0"/>
              <a:t> sample </a:t>
            </a:r>
            <a:r>
              <a:rPr lang="en-US" dirty="0" err="1"/>
              <a:t>slik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tidligere</a:t>
            </a:r>
            <a:r>
              <a:rPr lang="en-US" dirty="0"/>
              <a:t> ser vi </a:t>
            </a:r>
            <a:r>
              <a:rPr lang="en-US" dirty="0" err="1"/>
              <a:t>sammenhengen</a:t>
            </a:r>
            <a:r>
              <a:rPr lang="en-US" dirty="0"/>
              <a:t> med Riemann-integral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 god </a:t>
            </a:r>
            <a:r>
              <a:rPr lang="en-US" dirty="0" err="1"/>
              <a:t>analogi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ha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bakhodet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A4F2B-FA98-19EE-44DE-2C4A09BD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6012"/>
            <a:ext cx="19304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71197D-3FF2-7DBA-4E1A-3D605075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988707"/>
            <a:ext cx="35560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31FD9-FA62-452B-8C1B-48A9553FE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0" y="4533900"/>
            <a:ext cx="5118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A2F8-FD96-223A-CEF9-62F60932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(</a:t>
            </a:r>
            <a:r>
              <a:rPr lang="en-US" dirty="0" err="1"/>
              <a:t>lengde</a:t>
            </a:r>
            <a:r>
              <a:rPr lang="en-US" dirty="0"/>
              <a:t>) av </a:t>
            </a:r>
            <a:r>
              <a:rPr lang="en-US" dirty="0" err="1"/>
              <a:t>bølgefunksjoner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71BB-D1EF-8462-EFD0-B1C72D79809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Som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euklidsk</a:t>
            </a:r>
            <a:r>
              <a:rPr lang="en-US" dirty="0"/>
              <a:t> rom </a:t>
            </a:r>
            <a:r>
              <a:rPr lang="en-US" dirty="0" err="1"/>
              <a:t>har</a:t>
            </a:r>
            <a:r>
              <a:rPr lang="en-US" dirty="0"/>
              <a:t> alle </a:t>
            </a:r>
            <a:r>
              <a:rPr lang="en-US" dirty="0" err="1"/>
              <a:t>Hilbertrom-vektorer</a:t>
            </a:r>
            <a:r>
              <a:rPr lang="en-US" dirty="0"/>
              <a:t> </a:t>
            </a:r>
            <a:r>
              <a:rPr lang="en-US" u="sng" dirty="0"/>
              <a:t>norm </a:t>
            </a:r>
            <a:r>
              <a:rPr lang="en-US" dirty="0"/>
              <a:t>(</a:t>
            </a:r>
            <a:r>
              <a:rPr lang="en-US" dirty="0" err="1"/>
              <a:t>lengde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NB! </a:t>
            </a:r>
            <a:r>
              <a:rPr lang="en-US" dirty="0" err="1"/>
              <a:t>Ikke</a:t>
            </a:r>
            <a:r>
              <a:rPr lang="en-US" dirty="0"/>
              <a:t> alle </a:t>
            </a:r>
            <a:r>
              <a:rPr lang="en-US" dirty="0" err="1"/>
              <a:t>funksjoner</a:t>
            </a:r>
            <a:r>
              <a:rPr lang="en-US" dirty="0"/>
              <a:t> 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Hilbertrommet</a:t>
            </a:r>
            <a:r>
              <a:rPr lang="en-US" dirty="0"/>
              <a:t>! (</a:t>
            </a:r>
            <a:r>
              <a:rPr lang="en-US" dirty="0" err="1"/>
              <a:t>Integralet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uendelig</a:t>
            </a:r>
            <a:r>
              <a:rPr lang="en-US" dirty="0"/>
              <a:t>).</a:t>
            </a:r>
          </a:p>
          <a:p>
            <a:r>
              <a:rPr lang="en-US" dirty="0"/>
              <a:t>Eksempel: </a:t>
            </a:r>
            <a:r>
              <a:rPr lang="en-US" dirty="0" err="1"/>
              <a:t>planbølge</a:t>
            </a:r>
            <a:r>
              <a:rPr lang="en-US" dirty="0"/>
              <a:t>. (Vi </a:t>
            </a:r>
            <a:r>
              <a:rPr lang="en-US" dirty="0" err="1"/>
              <a:t>tolker</a:t>
            </a:r>
            <a:r>
              <a:rPr lang="en-US" dirty="0"/>
              <a:t> </a:t>
            </a:r>
            <a:r>
              <a:rPr lang="en-US" dirty="0" err="1"/>
              <a:t>planbølger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idealisering</a:t>
            </a:r>
            <a:r>
              <a:rPr lang="en-US" dirty="0"/>
              <a:t> ... Den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ha </a:t>
            </a:r>
            <a:r>
              <a:rPr lang="en-US" dirty="0" err="1"/>
              <a:t>uendelig</a:t>
            </a:r>
            <a:r>
              <a:rPr lang="en-US" dirty="0"/>
              <a:t> </a:t>
            </a:r>
            <a:r>
              <a:rPr lang="en-US" dirty="0" err="1"/>
              <a:t>utstrekning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virkeligheten</a:t>
            </a:r>
            <a:r>
              <a:rPr lang="en-US" dirty="0"/>
              <a:t>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356B3-8374-57B2-EB1A-BB68F22F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1911350"/>
            <a:ext cx="4597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36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F15B-61E2-A9DD-AA2B-71B8B73C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Ortogonalitet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7C97-3A7F-1D4B-F36C-71BDC4C9408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euklidsk</a:t>
            </a:r>
            <a:r>
              <a:rPr lang="en-US" dirty="0"/>
              <a:t> rom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vektorer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ortogonale</a:t>
            </a:r>
            <a:endParaRPr lang="en-US" dirty="0"/>
          </a:p>
          <a:p>
            <a:r>
              <a:rPr lang="en-US" dirty="0"/>
              <a:t>Vel det </a:t>
            </a:r>
            <a:r>
              <a:rPr lang="en-US" dirty="0" err="1"/>
              <a:t>kan</a:t>
            </a:r>
            <a:r>
              <a:rPr lang="en-US" dirty="0"/>
              <a:t> de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Hilbertom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Ortogonalitet</a:t>
            </a:r>
            <a:r>
              <a:rPr lang="en-US" dirty="0"/>
              <a:t> er et </a:t>
            </a:r>
            <a:r>
              <a:rPr lang="en-US" dirty="0" err="1"/>
              <a:t>viktig</a:t>
            </a:r>
            <a:r>
              <a:rPr lang="en-US" dirty="0"/>
              <a:t> </a:t>
            </a:r>
            <a:r>
              <a:rPr lang="en-US" dirty="0" err="1"/>
              <a:t>konsept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kvantemekanikk</a:t>
            </a:r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snart</a:t>
            </a:r>
            <a:r>
              <a:rPr lang="en-US" dirty="0"/>
              <a:t> se </a:t>
            </a:r>
            <a:r>
              <a:rPr lang="en-US" dirty="0" err="1"/>
              <a:t>hvorfor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44DDE-7E0C-C4A9-CD43-5B240B3C6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2387600"/>
            <a:ext cx="7099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6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BE4D-96E1-713A-4CC7-697A7A95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Operatorer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4E58F-43C5-E342-2B8D-006A527E145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337696"/>
          </a:xfrm>
        </p:spPr>
        <p:txBody>
          <a:bodyPr/>
          <a:lstStyle/>
          <a:p>
            <a:r>
              <a:rPr lang="en-US" dirty="0" err="1"/>
              <a:t>Operatorer</a:t>
            </a:r>
            <a:r>
              <a:rPr lang="en-US" dirty="0"/>
              <a:t> </a:t>
            </a:r>
            <a:r>
              <a:rPr lang="en-US" dirty="0" err="1"/>
              <a:t>manipulerer</a:t>
            </a:r>
            <a:r>
              <a:rPr lang="en-US" dirty="0"/>
              <a:t> </a:t>
            </a:r>
            <a:r>
              <a:rPr lang="en-US" dirty="0" err="1"/>
              <a:t>funksjoner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Operatorer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u="sng" dirty="0" err="1"/>
              <a:t>lineære</a:t>
            </a:r>
            <a:r>
              <a:rPr lang="en-US" u="sng" dirty="0"/>
              <a:t>: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 err="1"/>
              <a:t>Tenk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vektorer</a:t>
            </a:r>
            <a:r>
              <a:rPr lang="en-US" dirty="0"/>
              <a:t> (</a:t>
            </a:r>
            <a:r>
              <a:rPr lang="en-US" dirty="0" err="1"/>
              <a:t>bølgefunksjoner</a:t>
            </a:r>
            <a:r>
              <a:rPr lang="en-US" dirty="0"/>
              <a:t>)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matriser</a:t>
            </a:r>
            <a:r>
              <a:rPr lang="en-US" dirty="0"/>
              <a:t> (</a:t>
            </a:r>
            <a:r>
              <a:rPr lang="en-US" dirty="0" err="1"/>
              <a:t>operatorer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C1866-C2E5-0DE9-6023-CE45A74F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0" y="4425950"/>
            <a:ext cx="5473700" cy="4064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2793EA47-494F-2026-59EE-C28A0762AF83}"/>
              </a:ext>
            </a:extLst>
          </p:cNvPr>
          <p:cNvSpPr/>
          <p:nvPr/>
        </p:nvSpPr>
        <p:spPr>
          <a:xfrm>
            <a:off x="5949950" y="436938"/>
            <a:ext cx="1447800" cy="1092200"/>
          </a:xfrm>
          <a:prstGeom prst="wedgeRectCallout">
            <a:avLst>
              <a:gd name="adj1" fmla="val -92763"/>
              <a:gd name="adj2" fmla="val 7587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Symbol for operator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E162895-DE49-7A93-2A45-3D319425D3CE}"/>
              </a:ext>
            </a:extLst>
          </p:cNvPr>
          <p:cNvSpPr/>
          <p:nvPr/>
        </p:nvSpPr>
        <p:spPr>
          <a:xfrm>
            <a:off x="9693691" y="1193800"/>
            <a:ext cx="1447800" cy="1092200"/>
          </a:xfrm>
          <a:prstGeom prst="wedgeRectCallout">
            <a:avLst>
              <a:gd name="adj1" fmla="val -196711"/>
              <a:gd name="adj2" fmla="val 793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Et </a:t>
            </a:r>
            <a:r>
              <a:rPr lang="en-US" sz="1800" dirty="0" err="1"/>
              <a:t>konkret</a:t>
            </a:r>
            <a:r>
              <a:rPr lang="en-US" sz="1800" dirty="0"/>
              <a:t> </a:t>
            </a:r>
            <a:r>
              <a:rPr lang="en-US" sz="1800" dirty="0" err="1"/>
              <a:t>eksempel</a:t>
            </a:r>
            <a:endParaRPr lang="en-US" sz="1800" dirty="0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F9ACA9A-8C03-C249-0B13-037A2EDA2125}"/>
              </a:ext>
            </a:extLst>
          </p:cNvPr>
          <p:cNvSpPr/>
          <p:nvPr/>
        </p:nvSpPr>
        <p:spPr>
          <a:xfrm>
            <a:off x="9918700" y="3333750"/>
            <a:ext cx="2000250" cy="1257300"/>
          </a:xfrm>
          <a:prstGeom prst="wedgeRectCallout">
            <a:avLst>
              <a:gd name="adj1" fmla="val -100607"/>
              <a:gd name="adj2" fmla="val 463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Samme</a:t>
            </a:r>
            <a:r>
              <a:rPr lang="en-US" sz="1800" dirty="0"/>
              <a:t> </a:t>
            </a:r>
            <a:r>
              <a:rPr lang="en-US" sz="1800" dirty="0" err="1"/>
              <a:t>regler</a:t>
            </a:r>
            <a:r>
              <a:rPr lang="en-US" sz="1800" dirty="0"/>
              <a:t> </a:t>
            </a:r>
            <a:r>
              <a:rPr lang="en-US" sz="1800" dirty="0" err="1"/>
              <a:t>som</a:t>
            </a:r>
            <a:r>
              <a:rPr lang="en-US" sz="1800" dirty="0"/>
              <a:t> </a:t>
            </a:r>
            <a:r>
              <a:rPr lang="en-US" sz="1800" dirty="0" err="1"/>
              <a:t>matriser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vanlige</a:t>
            </a:r>
            <a:r>
              <a:rPr lang="en-US" sz="1800" dirty="0"/>
              <a:t> </a:t>
            </a:r>
            <a:r>
              <a:rPr lang="en-US" sz="1800" dirty="0" err="1"/>
              <a:t>vektorer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29FB3-AF64-C8AC-7A9F-0B103863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80073"/>
            <a:ext cx="4432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7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B809-15ED-F91F-3F68-4A327C49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Egenfunksjoner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8C92-ABB3-3A10-84B2-23C79A47827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Operatorer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ha </a:t>
            </a:r>
            <a:r>
              <a:rPr lang="en-US" u="sng" dirty="0" err="1"/>
              <a:t>egenfunksjoner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u="sng" dirty="0" err="1"/>
              <a:t>egenverdier</a:t>
            </a:r>
            <a:r>
              <a:rPr lang="en-US" u="sng" dirty="0"/>
              <a:t>: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/>
              <a:t>Vi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spesiell</a:t>
            </a:r>
            <a:r>
              <a:rPr lang="en-US" dirty="0"/>
              <a:t> operator, </a:t>
            </a:r>
            <a:r>
              <a:rPr lang="en-US" u="sng" dirty="0" err="1"/>
              <a:t>Hamiltonoperatoren</a:t>
            </a:r>
            <a:r>
              <a:rPr lang="en-US" u="sng" dirty="0"/>
              <a:t>:</a:t>
            </a:r>
          </a:p>
          <a:p>
            <a:endParaRPr lang="en-US" u="sng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EFED4-0BB3-E519-27F7-24092BFC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911350"/>
            <a:ext cx="2438400" cy="4064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FD4300E0-42A2-9C6D-5E63-493CB0968915}"/>
              </a:ext>
            </a:extLst>
          </p:cNvPr>
          <p:cNvSpPr/>
          <p:nvPr/>
        </p:nvSpPr>
        <p:spPr>
          <a:xfrm>
            <a:off x="8337550" y="704850"/>
            <a:ext cx="2000250" cy="1257300"/>
          </a:xfrm>
          <a:prstGeom prst="wedgeRectCallout">
            <a:avLst>
              <a:gd name="adj1" fmla="val -100607"/>
              <a:gd name="adj2" fmla="val 463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n</a:t>
            </a:r>
            <a:r>
              <a:rPr lang="en-US" sz="1800" dirty="0"/>
              <a:t> teller </a:t>
            </a:r>
            <a:r>
              <a:rPr lang="en-US" sz="1800" dirty="0" err="1"/>
              <a:t>løsningene</a:t>
            </a:r>
            <a:r>
              <a:rPr lang="en-US" sz="1800" dirty="0"/>
              <a:t>, for det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være</a:t>
            </a:r>
            <a:r>
              <a:rPr lang="en-US" sz="1800" dirty="0"/>
              <a:t> mange!</a:t>
            </a:r>
            <a:endParaRPr lang="en-US" sz="1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2221E-371D-C4EF-593E-170F345F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228084"/>
            <a:ext cx="26797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A10F2-5A6A-C0C9-C8B6-39506728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50" y="4106868"/>
            <a:ext cx="7620000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069C6B-E427-0A4B-E11A-397A00D94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5435600"/>
            <a:ext cx="2438400" cy="406400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315CACFC-750E-3C31-9EEE-76BB7CB43CAE}"/>
              </a:ext>
            </a:extLst>
          </p:cNvPr>
          <p:cNvSpPr/>
          <p:nvPr/>
        </p:nvSpPr>
        <p:spPr>
          <a:xfrm>
            <a:off x="8950325" y="5010150"/>
            <a:ext cx="2000250" cy="1257300"/>
          </a:xfrm>
          <a:prstGeom prst="wedgeRectCallout">
            <a:avLst>
              <a:gd name="adj1" fmla="val -136163"/>
              <a:gd name="adj2" fmla="val 29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 err="1"/>
              <a:t>Tidsuavhengig</a:t>
            </a:r>
            <a:r>
              <a:rPr lang="en-US" sz="1800" i="1" dirty="0"/>
              <a:t> Schrödinger-</a:t>
            </a:r>
            <a:r>
              <a:rPr lang="en-US" sz="1800" i="1" dirty="0" err="1"/>
              <a:t>likning</a:t>
            </a:r>
            <a:r>
              <a:rPr lang="en-US" sz="1800" i="1" dirty="0"/>
              <a:t> !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1C504D0-A55A-E50A-B4BA-0D75244CFAE7}"/>
              </a:ext>
            </a:extLst>
          </p:cNvPr>
          <p:cNvSpPr/>
          <p:nvPr/>
        </p:nvSpPr>
        <p:spPr>
          <a:xfrm>
            <a:off x="4445000" y="1562100"/>
            <a:ext cx="908050" cy="412750"/>
          </a:xfrm>
          <a:custGeom>
            <a:avLst/>
            <a:gdLst>
              <a:gd name="connsiteX0" fmla="*/ 0 w 908050"/>
              <a:gd name="connsiteY0" fmla="*/ 0 h 412750"/>
              <a:gd name="connsiteX1" fmla="*/ 171450 w 908050"/>
              <a:gd name="connsiteY1" fmla="*/ 165100 h 412750"/>
              <a:gd name="connsiteX2" fmla="*/ 279400 w 908050"/>
              <a:gd name="connsiteY2" fmla="*/ 196850 h 412750"/>
              <a:gd name="connsiteX3" fmla="*/ 342900 w 908050"/>
              <a:gd name="connsiteY3" fmla="*/ 209550 h 412750"/>
              <a:gd name="connsiteX4" fmla="*/ 838200 w 908050"/>
              <a:gd name="connsiteY4" fmla="*/ 190500 h 412750"/>
              <a:gd name="connsiteX5" fmla="*/ 863600 w 908050"/>
              <a:gd name="connsiteY5" fmla="*/ 196850 h 412750"/>
              <a:gd name="connsiteX6" fmla="*/ 895350 w 908050"/>
              <a:gd name="connsiteY6" fmla="*/ 241300 h 412750"/>
              <a:gd name="connsiteX7" fmla="*/ 901700 w 908050"/>
              <a:gd name="connsiteY7" fmla="*/ 285750 h 412750"/>
              <a:gd name="connsiteX8" fmla="*/ 908050 w 908050"/>
              <a:gd name="connsiteY8" fmla="*/ 317500 h 412750"/>
              <a:gd name="connsiteX9" fmla="*/ 895350 w 908050"/>
              <a:gd name="connsiteY9" fmla="*/ 336550 h 412750"/>
              <a:gd name="connsiteX10" fmla="*/ 901700 w 908050"/>
              <a:gd name="connsiteY10" fmla="*/ 355600 h 412750"/>
              <a:gd name="connsiteX11" fmla="*/ 908050 w 908050"/>
              <a:gd name="connsiteY11" fmla="*/ 381000 h 412750"/>
              <a:gd name="connsiteX12" fmla="*/ 901700 w 908050"/>
              <a:gd name="connsiteY12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412750">
                <a:moveTo>
                  <a:pt x="0" y="0"/>
                </a:moveTo>
                <a:cubicBezTo>
                  <a:pt x="57150" y="55033"/>
                  <a:pt x="107978" y="117496"/>
                  <a:pt x="171450" y="165100"/>
                </a:cubicBezTo>
                <a:cubicBezTo>
                  <a:pt x="175569" y="168189"/>
                  <a:pt x="252374" y="191059"/>
                  <a:pt x="279400" y="196850"/>
                </a:cubicBezTo>
                <a:cubicBezTo>
                  <a:pt x="300507" y="201373"/>
                  <a:pt x="342900" y="209550"/>
                  <a:pt x="342900" y="209550"/>
                </a:cubicBezTo>
                <a:cubicBezTo>
                  <a:pt x="490407" y="201240"/>
                  <a:pt x="676390" y="161080"/>
                  <a:pt x="838200" y="190500"/>
                </a:cubicBezTo>
                <a:cubicBezTo>
                  <a:pt x="846786" y="192061"/>
                  <a:pt x="855133" y="194733"/>
                  <a:pt x="863600" y="196850"/>
                </a:cubicBezTo>
                <a:cubicBezTo>
                  <a:pt x="863622" y="196880"/>
                  <a:pt x="893802" y="236142"/>
                  <a:pt x="895350" y="241300"/>
                </a:cubicBezTo>
                <a:cubicBezTo>
                  <a:pt x="899651" y="255636"/>
                  <a:pt x="899239" y="270987"/>
                  <a:pt x="901700" y="285750"/>
                </a:cubicBezTo>
                <a:cubicBezTo>
                  <a:pt x="903474" y="296396"/>
                  <a:pt x="905933" y="306917"/>
                  <a:pt x="908050" y="317500"/>
                </a:cubicBezTo>
                <a:cubicBezTo>
                  <a:pt x="903817" y="323850"/>
                  <a:pt x="896605" y="329022"/>
                  <a:pt x="895350" y="336550"/>
                </a:cubicBezTo>
                <a:cubicBezTo>
                  <a:pt x="894250" y="343152"/>
                  <a:pt x="899861" y="349164"/>
                  <a:pt x="901700" y="355600"/>
                </a:cubicBezTo>
                <a:cubicBezTo>
                  <a:pt x="904098" y="363991"/>
                  <a:pt x="905933" y="372533"/>
                  <a:pt x="908050" y="381000"/>
                </a:cubicBezTo>
                <a:lnTo>
                  <a:pt x="901700" y="41275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8DA77F2-6B4C-E496-4237-9991146460DB}"/>
              </a:ext>
            </a:extLst>
          </p:cNvPr>
          <p:cNvSpPr/>
          <p:nvPr/>
        </p:nvSpPr>
        <p:spPr>
          <a:xfrm>
            <a:off x="6265252" y="1524000"/>
            <a:ext cx="347164" cy="412750"/>
          </a:xfrm>
          <a:custGeom>
            <a:avLst/>
            <a:gdLst>
              <a:gd name="connsiteX0" fmla="*/ 237148 w 347164"/>
              <a:gd name="connsiteY0" fmla="*/ 0 h 412750"/>
              <a:gd name="connsiteX1" fmla="*/ 160948 w 347164"/>
              <a:gd name="connsiteY1" fmla="*/ 95250 h 412750"/>
              <a:gd name="connsiteX2" fmla="*/ 186348 w 347164"/>
              <a:gd name="connsiteY2" fmla="*/ 101600 h 412750"/>
              <a:gd name="connsiteX3" fmla="*/ 300648 w 347164"/>
              <a:gd name="connsiteY3" fmla="*/ 146050 h 412750"/>
              <a:gd name="connsiteX4" fmla="*/ 338748 w 347164"/>
              <a:gd name="connsiteY4" fmla="*/ 165100 h 412750"/>
              <a:gd name="connsiteX5" fmla="*/ 345098 w 347164"/>
              <a:gd name="connsiteY5" fmla="*/ 184150 h 412750"/>
              <a:gd name="connsiteX6" fmla="*/ 129198 w 347164"/>
              <a:gd name="connsiteY6" fmla="*/ 215900 h 412750"/>
              <a:gd name="connsiteX7" fmla="*/ 65698 w 347164"/>
              <a:gd name="connsiteY7" fmla="*/ 234950 h 412750"/>
              <a:gd name="connsiteX8" fmla="*/ 46648 w 347164"/>
              <a:gd name="connsiteY8" fmla="*/ 247650 h 412750"/>
              <a:gd name="connsiteX9" fmla="*/ 27598 w 347164"/>
              <a:gd name="connsiteY9" fmla="*/ 254000 h 412750"/>
              <a:gd name="connsiteX10" fmla="*/ 8548 w 347164"/>
              <a:gd name="connsiteY10" fmla="*/ 273050 h 412750"/>
              <a:gd name="connsiteX11" fmla="*/ 8548 w 347164"/>
              <a:gd name="connsiteY11" fmla="*/ 355600 h 412750"/>
              <a:gd name="connsiteX12" fmla="*/ 21248 w 347164"/>
              <a:gd name="connsiteY12" fmla="*/ 393700 h 412750"/>
              <a:gd name="connsiteX13" fmla="*/ 27598 w 347164"/>
              <a:gd name="connsiteY13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7164" h="412750">
                <a:moveTo>
                  <a:pt x="237148" y="0"/>
                </a:moveTo>
                <a:cubicBezTo>
                  <a:pt x="211748" y="31750"/>
                  <a:pt x="179132" y="58883"/>
                  <a:pt x="160948" y="95250"/>
                </a:cubicBezTo>
                <a:cubicBezTo>
                  <a:pt x="157045" y="103056"/>
                  <a:pt x="178146" y="98618"/>
                  <a:pt x="186348" y="101600"/>
                </a:cubicBezTo>
                <a:cubicBezTo>
                  <a:pt x="224766" y="115570"/>
                  <a:pt x="263074" y="129947"/>
                  <a:pt x="300648" y="146050"/>
                </a:cubicBezTo>
                <a:cubicBezTo>
                  <a:pt x="386816" y="182979"/>
                  <a:pt x="258476" y="138343"/>
                  <a:pt x="338748" y="165100"/>
                </a:cubicBezTo>
                <a:cubicBezTo>
                  <a:pt x="340865" y="171450"/>
                  <a:pt x="351603" y="182573"/>
                  <a:pt x="345098" y="184150"/>
                </a:cubicBezTo>
                <a:cubicBezTo>
                  <a:pt x="274405" y="201288"/>
                  <a:pt x="129198" y="215900"/>
                  <a:pt x="129198" y="215900"/>
                </a:cubicBezTo>
                <a:cubicBezTo>
                  <a:pt x="82819" y="231360"/>
                  <a:pt x="104085" y="225353"/>
                  <a:pt x="65698" y="234950"/>
                </a:cubicBezTo>
                <a:cubicBezTo>
                  <a:pt x="59348" y="239183"/>
                  <a:pt x="53474" y="244237"/>
                  <a:pt x="46648" y="247650"/>
                </a:cubicBezTo>
                <a:cubicBezTo>
                  <a:pt x="40661" y="250643"/>
                  <a:pt x="33167" y="250287"/>
                  <a:pt x="27598" y="254000"/>
                </a:cubicBezTo>
                <a:cubicBezTo>
                  <a:pt x="20126" y="258981"/>
                  <a:pt x="14898" y="266700"/>
                  <a:pt x="8548" y="273050"/>
                </a:cubicBezTo>
                <a:cubicBezTo>
                  <a:pt x="-3293" y="308572"/>
                  <a:pt x="-2397" y="297227"/>
                  <a:pt x="8548" y="355600"/>
                </a:cubicBezTo>
                <a:cubicBezTo>
                  <a:pt x="11015" y="368758"/>
                  <a:pt x="17015" y="381000"/>
                  <a:pt x="21248" y="393700"/>
                </a:cubicBezTo>
                <a:lnTo>
                  <a:pt x="27598" y="41275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63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3063-348A-2E84-F5FF-2F031B29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Hamiltonoperatoren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3776-EB2C-B6F9-27DB-CF859011330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Hamiltonoperatoren</a:t>
            </a:r>
            <a:r>
              <a:rPr lang="en-US" dirty="0"/>
              <a:t> </a:t>
            </a:r>
            <a:r>
              <a:rPr lang="en-US" dirty="0" err="1"/>
              <a:t>satt</a:t>
            </a:r>
            <a:r>
              <a:rPr lang="en-US" dirty="0"/>
              <a:t> </a:t>
            </a:r>
            <a:r>
              <a:rPr lang="en-US" dirty="0" err="1"/>
              <a:t>sammen</a:t>
            </a:r>
            <a:r>
              <a:rPr lang="en-US" dirty="0"/>
              <a:t> av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operatorer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Disse </a:t>
            </a:r>
            <a:r>
              <a:rPr lang="en-US" dirty="0" err="1"/>
              <a:t>operatorene</a:t>
            </a:r>
            <a:r>
              <a:rPr lang="en-US" dirty="0"/>
              <a:t> </a:t>
            </a:r>
            <a:r>
              <a:rPr lang="en-US" dirty="0" err="1"/>
              <a:t>kalles</a:t>
            </a:r>
            <a:r>
              <a:rPr lang="en-US" dirty="0"/>
              <a:t> </a:t>
            </a:r>
            <a:r>
              <a:rPr lang="en-US" u="sng" dirty="0"/>
              <a:t>observable</a:t>
            </a:r>
            <a:r>
              <a:rPr lang="en-US" dirty="0"/>
              <a:t> </a:t>
            </a:r>
            <a:r>
              <a:rPr lang="en-US" dirty="0" err="1"/>
              <a:t>siden</a:t>
            </a:r>
            <a:r>
              <a:rPr lang="en-US" dirty="0"/>
              <a:t> de </a:t>
            </a:r>
            <a:r>
              <a:rPr lang="en-US" dirty="0" err="1"/>
              <a:t>tilsvarer</a:t>
            </a:r>
            <a:r>
              <a:rPr lang="en-US" dirty="0"/>
              <a:t> </a:t>
            </a:r>
            <a:r>
              <a:rPr lang="en-US" dirty="0" err="1"/>
              <a:t>målbare</a:t>
            </a:r>
            <a:r>
              <a:rPr lang="en-US" dirty="0"/>
              <a:t> </a:t>
            </a:r>
            <a:r>
              <a:rPr lang="en-US" dirty="0" err="1"/>
              <a:t>størrelser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7387C5C3-78B3-5501-1AC0-308E75B999D4}"/>
              </a:ext>
            </a:extLst>
          </p:cNvPr>
          <p:cNvSpPr/>
          <p:nvPr/>
        </p:nvSpPr>
        <p:spPr>
          <a:xfrm>
            <a:off x="7581900" y="1529138"/>
            <a:ext cx="1447800" cy="1092200"/>
          </a:xfrm>
          <a:prstGeom prst="wedgeRectCallout">
            <a:avLst>
              <a:gd name="adj1" fmla="val -62939"/>
              <a:gd name="adj2" fmla="val 1002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”</a:t>
            </a:r>
            <a:r>
              <a:rPr lang="en-US" sz="1800" dirty="0" err="1"/>
              <a:t>Operatoren</a:t>
            </a:r>
            <a:r>
              <a:rPr lang="en-US" sz="1800" dirty="0"/>
              <a:t> </a:t>
            </a:r>
            <a:r>
              <a:rPr lang="en-US" sz="1800" dirty="0" err="1"/>
              <a:t>som</a:t>
            </a:r>
            <a:r>
              <a:rPr lang="en-US" sz="1800" dirty="0"/>
              <a:t> ganger med x”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478D3CB-E5F6-C0D3-EC41-13B802CF70C8}"/>
              </a:ext>
            </a:extLst>
          </p:cNvPr>
          <p:cNvSpPr/>
          <p:nvPr/>
        </p:nvSpPr>
        <p:spPr>
          <a:xfrm>
            <a:off x="1371600" y="1574800"/>
            <a:ext cx="2251491" cy="1092200"/>
          </a:xfrm>
          <a:prstGeom prst="wedgeRectCallout">
            <a:avLst>
              <a:gd name="adj1" fmla="val 98464"/>
              <a:gd name="adj2" fmla="val 944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”</a:t>
            </a:r>
            <a:r>
              <a:rPr lang="en-US" sz="1800" dirty="0" err="1"/>
              <a:t>Operatoren</a:t>
            </a:r>
            <a:r>
              <a:rPr lang="en-US" sz="1800" dirty="0"/>
              <a:t> </a:t>
            </a:r>
            <a:r>
              <a:rPr lang="en-US" sz="1800" dirty="0" err="1"/>
              <a:t>som</a:t>
            </a:r>
            <a:r>
              <a:rPr lang="en-US" sz="1800" dirty="0"/>
              <a:t> </a:t>
            </a:r>
            <a:r>
              <a:rPr lang="en-US" sz="1800" dirty="0" err="1"/>
              <a:t>deriverer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ganger med –</a:t>
            </a:r>
            <a:r>
              <a:rPr lang="en-US" sz="1800" dirty="0" err="1"/>
              <a:t>iℏ</a:t>
            </a:r>
            <a:r>
              <a:rPr lang="en-US" sz="1800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98B70-0D4B-088E-4223-A76241DB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4146550"/>
            <a:ext cx="1955800" cy="609600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8E946EA4-333C-23E9-7D14-0F56286C4615}"/>
              </a:ext>
            </a:extLst>
          </p:cNvPr>
          <p:cNvSpPr/>
          <p:nvPr/>
        </p:nvSpPr>
        <p:spPr>
          <a:xfrm>
            <a:off x="8696740" y="2882900"/>
            <a:ext cx="2422109" cy="1193800"/>
          </a:xfrm>
          <a:prstGeom prst="wedgeRectCallout">
            <a:avLst>
              <a:gd name="adj1" fmla="val -110916"/>
              <a:gd name="adj2" fmla="val 781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Husk </a:t>
            </a:r>
            <a:r>
              <a:rPr lang="en-US" sz="1800" dirty="0" err="1"/>
              <a:t>Hamiltonfunksjonen</a:t>
            </a:r>
            <a:r>
              <a:rPr lang="en-US" sz="1800" dirty="0"/>
              <a:t> </a:t>
            </a:r>
            <a:r>
              <a:rPr lang="en-US" sz="1800" dirty="0" err="1"/>
              <a:t>fra</a:t>
            </a:r>
            <a:r>
              <a:rPr lang="en-US" sz="1800" dirty="0"/>
              <a:t> </a:t>
            </a:r>
            <a:r>
              <a:rPr lang="en-US" sz="1800" dirty="0" err="1"/>
              <a:t>fysikkrep</a:t>
            </a:r>
            <a:r>
              <a:rPr lang="en-US" sz="1800" dirty="0"/>
              <a:t> 1. </a:t>
            </a:r>
            <a:r>
              <a:rPr lang="en-US" sz="1800" dirty="0" err="1"/>
              <a:t>forelesning</a:t>
            </a:r>
            <a:r>
              <a:rPr lang="en-US" sz="1800" dirty="0"/>
              <a:t>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B1C1A2-8C8A-AF31-BBBC-3B234454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3117850"/>
            <a:ext cx="2971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4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FDE71-75D2-32D6-40F1-ED9B4287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Ortogonalitet</a:t>
            </a:r>
            <a:r>
              <a:rPr lang="en-US" dirty="0"/>
              <a:t> av </a:t>
            </a:r>
            <a:r>
              <a:rPr lang="en-US" dirty="0" err="1"/>
              <a:t>egenfunksjoner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73CC1-33F3-43DA-6173-4065D604DA2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Dersom </a:t>
            </a:r>
            <a:r>
              <a:rPr lang="en-US" i="1" dirty="0" err="1"/>
              <a:t>Â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observabel</a:t>
            </a:r>
            <a:r>
              <a:rPr lang="en-US" dirty="0"/>
              <a:t>:</a:t>
            </a:r>
          </a:p>
          <a:p>
            <a:r>
              <a:rPr lang="en-US" u="sng" dirty="0" err="1"/>
              <a:t>Egenfunksjoner</a:t>
            </a:r>
            <a:r>
              <a:rPr lang="en-US" u="sng" dirty="0"/>
              <a:t> </a:t>
            </a:r>
            <a:r>
              <a:rPr lang="en-US" u="sng" dirty="0" err="1"/>
              <a:t>tilhørende</a:t>
            </a:r>
            <a:r>
              <a:rPr lang="en-US" u="sng" dirty="0"/>
              <a:t> </a:t>
            </a:r>
            <a:r>
              <a:rPr lang="en-US" u="sng" dirty="0" err="1"/>
              <a:t>ulike</a:t>
            </a:r>
            <a:r>
              <a:rPr lang="en-US" u="sng" dirty="0"/>
              <a:t> </a:t>
            </a:r>
            <a:r>
              <a:rPr lang="en-US" u="sng" dirty="0" err="1"/>
              <a:t>egenverdier</a:t>
            </a:r>
            <a:r>
              <a:rPr lang="en-US" u="sng" dirty="0"/>
              <a:t> er </a:t>
            </a:r>
            <a:r>
              <a:rPr lang="en-US" u="sng" dirty="0" err="1"/>
              <a:t>ortogonale</a:t>
            </a:r>
            <a:r>
              <a:rPr lang="en-US" u="sng" dirty="0"/>
              <a:t>!</a:t>
            </a:r>
          </a:p>
          <a:p>
            <a:r>
              <a:rPr lang="en-US" dirty="0"/>
              <a:t>La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egenverdier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𝜑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𝜑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egenvektorer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 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2341-473F-F6E6-C3DB-9E0AB771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3225800"/>
            <a:ext cx="49530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F8A69-0E07-DEAA-E174-A7E1F5E40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4845050"/>
            <a:ext cx="461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9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467B-4AC5-EBFF-36AC-194B8EFC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Kompletthet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275C-EE80-2664-1D48-A3C7A243875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Ganske </a:t>
            </a:r>
            <a:r>
              <a:rPr lang="en-US" dirty="0" err="1"/>
              <a:t>generelt</a:t>
            </a:r>
            <a:r>
              <a:rPr lang="en-US" dirty="0"/>
              <a:t> er det </a:t>
            </a:r>
            <a:r>
              <a:rPr lang="en-US" dirty="0" err="1"/>
              <a:t>slik</a:t>
            </a:r>
            <a:r>
              <a:rPr lang="en-US" dirty="0"/>
              <a:t> at </a:t>
            </a:r>
            <a:r>
              <a:rPr lang="en-US" u="sng" dirty="0" err="1"/>
              <a:t>egenvektorer</a:t>
            </a:r>
            <a:r>
              <a:rPr lang="en-US" u="sng" dirty="0"/>
              <a:t> </a:t>
            </a:r>
            <a:r>
              <a:rPr lang="en-US" u="sng" dirty="0" err="1"/>
              <a:t>til</a:t>
            </a:r>
            <a:r>
              <a:rPr lang="en-US" u="sng" dirty="0"/>
              <a:t> </a:t>
            </a:r>
            <a:r>
              <a:rPr lang="en-US" u="sng" dirty="0" err="1"/>
              <a:t>en</a:t>
            </a:r>
            <a:r>
              <a:rPr lang="en-US" u="sng" dirty="0"/>
              <a:t> </a:t>
            </a:r>
            <a:r>
              <a:rPr lang="en-US" u="sng" dirty="0" err="1"/>
              <a:t>observabel</a:t>
            </a:r>
            <a:r>
              <a:rPr lang="en-US" u="sng" dirty="0"/>
              <a:t> </a:t>
            </a:r>
            <a:r>
              <a:rPr lang="en-US" u="sng" dirty="0" err="1"/>
              <a:t>utgjør</a:t>
            </a:r>
            <a:r>
              <a:rPr lang="en-US" u="sng" dirty="0"/>
              <a:t> et </a:t>
            </a:r>
            <a:r>
              <a:rPr lang="en-US" u="sng" dirty="0" err="1"/>
              <a:t>komplett</a:t>
            </a:r>
            <a:r>
              <a:rPr lang="en-US" u="sng" dirty="0"/>
              <a:t> sett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/>
              <a:t>Det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at for alle </a:t>
            </a:r>
            <a:r>
              <a:rPr lang="en-US" dirty="0" err="1"/>
              <a:t>bølgefunksjoner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vi </a:t>
            </a:r>
            <a:r>
              <a:rPr lang="en-US" dirty="0" err="1"/>
              <a:t>skrive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 er [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dirty="0"/>
              <a:t>, ...]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prinsippet</a:t>
            </a:r>
            <a:r>
              <a:rPr lang="en-US" dirty="0"/>
              <a:t> </a:t>
            </a:r>
            <a:r>
              <a:rPr lang="en-US" dirty="0" err="1"/>
              <a:t>uendelig</a:t>
            </a:r>
            <a:r>
              <a:rPr lang="en-US" dirty="0"/>
              <a:t> lang </a:t>
            </a:r>
            <a:r>
              <a:rPr lang="en-US" dirty="0" err="1"/>
              <a:t>vektor</a:t>
            </a:r>
            <a:r>
              <a:rPr lang="en-US" dirty="0"/>
              <a:t>!</a:t>
            </a:r>
          </a:p>
          <a:p>
            <a:r>
              <a:rPr lang="en-US" dirty="0"/>
              <a:t>Ved </a:t>
            </a:r>
            <a:r>
              <a:rPr lang="en-US" u="sng" dirty="0" err="1"/>
              <a:t>ortogonalitet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vi (</a:t>
            </a:r>
            <a:r>
              <a:rPr lang="en-US" dirty="0" err="1"/>
              <a:t>akkurat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euklidsk</a:t>
            </a:r>
            <a:r>
              <a:rPr lang="en-US" dirty="0"/>
              <a:t> rom)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B479E-8AEA-3E3E-940A-8A1A583E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0" y="3016250"/>
            <a:ext cx="237490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8C7C5-6104-7CA3-3EDE-4624BB9F5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930400"/>
            <a:ext cx="2247900" cy="4064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EE3E299-0BED-B477-70A6-6CC92A1A2E4C}"/>
              </a:ext>
            </a:extLst>
          </p:cNvPr>
          <p:cNvSpPr/>
          <p:nvPr/>
        </p:nvSpPr>
        <p:spPr>
          <a:xfrm>
            <a:off x="7991891" y="1587500"/>
            <a:ext cx="1447800" cy="1092200"/>
          </a:xfrm>
          <a:prstGeom prst="wedgeRectCallout">
            <a:avLst>
              <a:gd name="adj1" fmla="val -100658"/>
              <a:gd name="adj2" fmla="val -2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Et ”</a:t>
            </a:r>
            <a:r>
              <a:rPr lang="en-US" sz="1800" dirty="0" err="1"/>
              <a:t>komplett</a:t>
            </a:r>
            <a:r>
              <a:rPr lang="en-US" sz="1800" dirty="0"/>
              <a:t> sett”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4146D8C8-E290-8678-9C44-79CF32156D30}"/>
              </a:ext>
            </a:extLst>
          </p:cNvPr>
          <p:cNvSpPr/>
          <p:nvPr/>
        </p:nvSpPr>
        <p:spPr>
          <a:xfrm>
            <a:off x="10119140" y="2413000"/>
            <a:ext cx="1761709" cy="1428750"/>
          </a:xfrm>
          <a:prstGeom prst="wedgeRectCallout">
            <a:avLst>
              <a:gd name="adj1" fmla="val -211624"/>
              <a:gd name="adj2" fmla="val 241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Ekpansjon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”</a:t>
            </a:r>
            <a:r>
              <a:rPr lang="en-US" sz="1800" dirty="0" err="1"/>
              <a:t>komplett</a:t>
            </a:r>
            <a:r>
              <a:rPr lang="en-US" sz="1800" dirty="0"/>
              <a:t> sett av </a:t>
            </a:r>
            <a:r>
              <a:rPr lang="en-US" sz="1800" dirty="0" err="1"/>
              <a:t>egenvektorer</a:t>
            </a:r>
            <a:r>
              <a:rPr lang="en-US" sz="1800" dirty="0"/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56D05-6E02-70F5-624E-6C478BFA1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0" y="5832256"/>
            <a:ext cx="1536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6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AFDF0B-3BB0-40E3-FD4D-B53BD942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løse</a:t>
            </a:r>
            <a:r>
              <a:rPr lang="en-US" dirty="0"/>
              <a:t> </a:t>
            </a:r>
            <a:r>
              <a:rPr lang="en-US" dirty="0" err="1"/>
              <a:t>Schrödingerlikningen</a:t>
            </a:r>
            <a:r>
              <a:rPr lang="en-US" dirty="0"/>
              <a:t>(e)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496370-F05F-8226-E9B1-4F92745E9DB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introdusere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Bølgefunksjonene</a:t>
            </a:r>
            <a:endParaRPr lang="en-US" dirty="0"/>
          </a:p>
          <a:p>
            <a:pPr lvl="1"/>
            <a:r>
              <a:rPr lang="en-US" dirty="0" err="1"/>
              <a:t>Operatorer</a:t>
            </a:r>
            <a:r>
              <a:rPr lang="en-US" dirty="0"/>
              <a:t>, observable, </a:t>
            </a:r>
            <a:r>
              <a:rPr lang="en-US" dirty="0" err="1"/>
              <a:t>egenfunksjoner</a:t>
            </a:r>
            <a:r>
              <a:rPr lang="en-US" dirty="0"/>
              <a:t>, </a:t>
            </a:r>
            <a:r>
              <a:rPr lang="en-US" dirty="0" err="1"/>
              <a:t>egenverdier</a:t>
            </a:r>
            <a:endParaRPr lang="en-US" dirty="0"/>
          </a:p>
          <a:p>
            <a:r>
              <a:rPr lang="en-US" dirty="0" err="1"/>
              <a:t>Viktig</a:t>
            </a:r>
            <a:r>
              <a:rPr lang="en-US" dirty="0"/>
              <a:t> for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forstå</a:t>
            </a:r>
            <a:r>
              <a:rPr lang="en-US" dirty="0"/>
              <a:t> </a:t>
            </a:r>
            <a:r>
              <a:rPr lang="en-US" u="sng" dirty="0" err="1"/>
              <a:t>kvantemekanikkens</a:t>
            </a:r>
            <a:r>
              <a:rPr lang="en-US" u="sng" dirty="0"/>
              <a:t> </a:t>
            </a:r>
            <a:r>
              <a:rPr lang="en-US" u="sng" dirty="0" err="1"/>
              <a:t>postulater</a:t>
            </a:r>
            <a:endParaRPr lang="en-US" u="sng" dirty="0"/>
          </a:p>
          <a:p>
            <a:r>
              <a:rPr lang="en-US" dirty="0" err="1"/>
              <a:t>Fokus</a:t>
            </a:r>
            <a:r>
              <a:rPr lang="en-US" dirty="0"/>
              <a:t> er </a:t>
            </a:r>
            <a:r>
              <a:rPr lang="en-US" u="sng" dirty="0" err="1"/>
              <a:t>ikke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løse</a:t>
            </a:r>
            <a:r>
              <a:rPr lang="en-US" dirty="0"/>
              <a:t> </a:t>
            </a:r>
            <a:r>
              <a:rPr lang="en-US" dirty="0" err="1"/>
              <a:t>difflikninger</a:t>
            </a:r>
            <a:r>
              <a:rPr lang="en-US" dirty="0"/>
              <a:t>, men </a:t>
            </a:r>
            <a:r>
              <a:rPr lang="en-US" dirty="0" err="1"/>
              <a:t>på</a:t>
            </a:r>
            <a:r>
              <a:rPr lang="en-US" dirty="0"/>
              <a:t> de </a:t>
            </a:r>
            <a:r>
              <a:rPr lang="en-US" dirty="0" err="1"/>
              <a:t>genrelle</a:t>
            </a:r>
            <a:r>
              <a:rPr lang="en-US" dirty="0"/>
              <a:t> </a:t>
            </a:r>
            <a:r>
              <a:rPr lang="en-US" dirty="0" err="1"/>
              <a:t>konseptene</a:t>
            </a:r>
            <a:endParaRPr lang="en-US" dirty="0"/>
          </a:p>
          <a:p>
            <a:r>
              <a:rPr lang="en-US" dirty="0"/>
              <a:t>Math Essential-</a:t>
            </a:r>
            <a:r>
              <a:rPr lang="en-US" dirty="0" err="1"/>
              <a:t>kapitlene</a:t>
            </a:r>
            <a:r>
              <a:rPr lang="en-US" dirty="0"/>
              <a:t> er </a:t>
            </a:r>
            <a:r>
              <a:rPr lang="en-US" dirty="0" err="1"/>
              <a:t>nyttige</a:t>
            </a:r>
            <a:r>
              <a:rPr lang="en-US" dirty="0"/>
              <a:t> her</a:t>
            </a:r>
          </a:p>
          <a:p>
            <a:r>
              <a:rPr lang="en-US" dirty="0" err="1"/>
              <a:t>Gå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gruppetimene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20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DC9EE-2099-9DEB-E12B-7ECDFFDA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grov</a:t>
            </a:r>
            <a:r>
              <a:rPr lang="en-US" dirty="0"/>
              <a:t> </a:t>
            </a:r>
            <a:r>
              <a:rPr lang="en-US" dirty="0" err="1"/>
              <a:t>forenkling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10ACA-E374-3FD8-EC94-A0D152BD85C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Uendeligdimensjonale</a:t>
            </a:r>
            <a:r>
              <a:rPr lang="en-US" dirty="0"/>
              <a:t> </a:t>
            </a:r>
            <a:r>
              <a:rPr lang="en-US" dirty="0" err="1"/>
              <a:t>vektorrom</a:t>
            </a:r>
            <a:r>
              <a:rPr lang="en-US" dirty="0"/>
              <a:t> = </a:t>
            </a:r>
            <a:r>
              <a:rPr lang="en-US" dirty="0" err="1"/>
              <a:t>Avansert</a:t>
            </a:r>
            <a:r>
              <a:rPr lang="en-US" dirty="0"/>
              <a:t> </a:t>
            </a:r>
            <a:r>
              <a:rPr lang="en-US" dirty="0" err="1"/>
              <a:t>matematikk</a:t>
            </a:r>
            <a:endParaRPr lang="en-US" dirty="0"/>
          </a:p>
          <a:p>
            <a:r>
              <a:rPr lang="en-US" dirty="0" err="1"/>
              <a:t>Nødvendig</a:t>
            </a:r>
            <a:r>
              <a:rPr lang="en-US" dirty="0"/>
              <a:t> med </a:t>
            </a:r>
            <a:r>
              <a:rPr lang="en-US" dirty="0" err="1"/>
              <a:t>forenklinger</a:t>
            </a:r>
            <a:endParaRPr lang="en-US" dirty="0"/>
          </a:p>
          <a:p>
            <a:pPr lvl="1"/>
            <a:r>
              <a:rPr lang="en-US" dirty="0"/>
              <a:t>Dette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fungert</a:t>
            </a:r>
            <a:r>
              <a:rPr lang="en-US" dirty="0"/>
              <a:t> bra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nesten</a:t>
            </a:r>
            <a:r>
              <a:rPr lang="en-US" dirty="0"/>
              <a:t> 100 </a:t>
            </a:r>
            <a:r>
              <a:rPr lang="en-US" dirty="0" err="1"/>
              <a:t>år</a:t>
            </a:r>
            <a:endParaRPr lang="en-US" dirty="0"/>
          </a:p>
          <a:p>
            <a:r>
              <a:rPr lang="en-US" dirty="0" err="1"/>
              <a:t>Noen</a:t>
            </a:r>
            <a:r>
              <a:rPr lang="en-US" dirty="0"/>
              <a:t> “</a:t>
            </a:r>
            <a:r>
              <a:rPr lang="en-US" dirty="0" err="1"/>
              <a:t>halvsannheter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Eksempel: </a:t>
            </a:r>
            <a:r>
              <a:rPr lang="en-US" dirty="0" err="1"/>
              <a:t>Planbølger</a:t>
            </a:r>
            <a:r>
              <a:rPr lang="en-US" dirty="0"/>
              <a:t> er </a:t>
            </a:r>
            <a:r>
              <a:rPr lang="en-US" dirty="0" err="1"/>
              <a:t>egenfunksjoner</a:t>
            </a:r>
            <a:r>
              <a:rPr lang="en-US" dirty="0"/>
              <a:t>, men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normaliseres</a:t>
            </a:r>
            <a:r>
              <a:rPr lang="en-US" dirty="0"/>
              <a:t> ...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9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with coffee cups and donut&#10;&#10;Description automatically generated">
            <a:extLst>
              <a:ext uri="{FF2B5EF4-FFF2-40B4-BE49-F238E27FC236}">
                <a16:creationId xmlns:a16="http://schemas.microsoft.com/office/drawing/2014/main" id="{2E26C0FB-5798-A9BE-5337-43FCC17D9E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 b="9607"/>
          <a:stretch/>
        </p:blipFill>
        <p:spPr>
          <a:xfrm>
            <a:off x="0" y="0"/>
            <a:ext cx="12191999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DF175-917F-216F-9468-5DFE0ABD71FF}"/>
              </a:ext>
            </a:extLst>
          </p:cNvPr>
          <p:cNvSpPr txBox="1"/>
          <p:nvPr/>
        </p:nvSpPr>
        <p:spPr>
          <a:xfrm>
            <a:off x="3200399" y="3048337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TAKE A BREAK!</a:t>
            </a:r>
          </a:p>
        </p:txBody>
      </p:sp>
    </p:spTree>
    <p:extLst>
      <p:ext uri="{BB962C8B-B14F-4D97-AF65-F5344CB8AC3E}">
        <p14:creationId xmlns:p14="http://schemas.microsoft.com/office/powerpoint/2010/main" val="1634184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98E8-3217-E2B1-6982-123BAAAA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Kvantemekanikkens</a:t>
            </a:r>
            <a:r>
              <a:rPr lang="en-US" dirty="0"/>
              <a:t> </a:t>
            </a:r>
            <a:r>
              <a:rPr lang="en-US" dirty="0" err="1"/>
              <a:t>postulater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FFC8B-448E-16E4-66BD-69B887B2F75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Kvantemekanikk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komplett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 for </a:t>
            </a:r>
            <a:r>
              <a:rPr lang="en-US" dirty="0" err="1"/>
              <a:t>ikke-relativistiske</a:t>
            </a:r>
            <a:r>
              <a:rPr lang="en-US" dirty="0"/>
              <a:t> </a:t>
            </a:r>
            <a:r>
              <a:rPr lang="en-US" dirty="0" err="1"/>
              <a:t>systemer</a:t>
            </a:r>
            <a:endParaRPr lang="en-US" dirty="0"/>
          </a:p>
          <a:p>
            <a:r>
              <a:rPr lang="en-US" dirty="0" err="1"/>
              <a:t>Basert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5 </a:t>
            </a:r>
            <a:r>
              <a:rPr lang="en-US" u="sng" dirty="0" err="1"/>
              <a:t>postulater</a:t>
            </a:r>
            <a:endParaRPr lang="en-US" u="sng" dirty="0"/>
          </a:p>
          <a:p>
            <a:r>
              <a:rPr lang="en-US" dirty="0"/>
              <a:t>Vi </a:t>
            </a:r>
            <a:r>
              <a:rPr lang="en-US" dirty="0" err="1"/>
              <a:t>går</a:t>
            </a:r>
            <a:r>
              <a:rPr lang="en-US" dirty="0"/>
              <a:t> </a:t>
            </a:r>
            <a:r>
              <a:rPr lang="en-US" dirty="0" err="1"/>
              <a:t>gjennom</a:t>
            </a:r>
            <a:r>
              <a:rPr lang="en-US" dirty="0"/>
              <a:t> </a:t>
            </a:r>
            <a:r>
              <a:rPr lang="en-US" dirty="0" err="1"/>
              <a:t>hvert</a:t>
            </a:r>
            <a:r>
              <a:rPr lang="en-US" dirty="0"/>
              <a:t> </a:t>
            </a:r>
            <a:r>
              <a:rPr lang="en-US" dirty="0" err="1"/>
              <a:t>enkelt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vi </a:t>
            </a:r>
            <a:r>
              <a:rPr lang="en-US" dirty="0" err="1"/>
              <a:t>får</a:t>
            </a:r>
            <a:r>
              <a:rPr lang="en-US" dirty="0"/>
              <a:t> bruk for det vi </a:t>
            </a:r>
            <a:r>
              <a:rPr lang="en-US" dirty="0" err="1"/>
              <a:t>lærte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forrige</a:t>
            </a:r>
            <a:r>
              <a:rPr lang="en-US" dirty="0"/>
              <a:t> time</a:t>
            </a:r>
          </a:p>
          <a:p>
            <a:r>
              <a:rPr lang="en-US" dirty="0"/>
              <a:t>Tips: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mange </a:t>
            </a:r>
            <a:r>
              <a:rPr lang="en-US" dirty="0" err="1"/>
              <a:t>oppgaver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mulig</a:t>
            </a:r>
            <a:r>
              <a:rPr lang="en-US" dirty="0"/>
              <a:t> </a:t>
            </a:r>
            <a:r>
              <a:rPr lang="en-US" dirty="0" err="1"/>
              <a:t>knyttet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disse</a:t>
            </a:r>
            <a:r>
              <a:rPr lang="en-US" dirty="0"/>
              <a:t> </a:t>
            </a:r>
            <a:r>
              <a:rPr lang="en-US" dirty="0" err="1"/>
              <a:t>temaene</a:t>
            </a:r>
            <a:r>
              <a:rPr lang="en-US" dirty="0"/>
              <a:t>! </a:t>
            </a:r>
            <a:r>
              <a:rPr lang="en-US" dirty="0" err="1"/>
              <a:t>Møt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gruppetimene</a:t>
            </a:r>
            <a:r>
              <a:rPr lang="en-US" dirty="0"/>
              <a:t>!</a:t>
            </a:r>
          </a:p>
          <a:p>
            <a:r>
              <a:rPr lang="en-US" dirty="0"/>
              <a:t>Vi </a:t>
            </a:r>
            <a:r>
              <a:rPr lang="en-US" dirty="0" err="1"/>
              <a:t>følger</a:t>
            </a:r>
            <a:r>
              <a:rPr lang="en-US" dirty="0"/>
              <a:t> Engel, </a:t>
            </a:r>
            <a:r>
              <a:rPr lang="en-US" dirty="0" err="1"/>
              <a:t>selv</a:t>
            </a:r>
            <a:r>
              <a:rPr lang="en-US" dirty="0"/>
              <a:t> om </a:t>
            </a:r>
            <a:r>
              <a:rPr lang="en-US" dirty="0" err="1"/>
              <a:t>engel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litt</a:t>
            </a:r>
            <a:r>
              <a:rPr lang="en-US" dirty="0"/>
              <a:t> </a:t>
            </a:r>
            <a:r>
              <a:rPr lang="en-US" dirty="0" err="1"/>
              <a:t>ukonvensjonell</a:t>
            </a:r>
            <a:r>
              <a:rPr lang="en-US" dirty="0"/>
              <a:t> listing av </a:t>
            </a:r>
            <a:r>
              <a:rPr lang="en-US" dirty="0" err="1"/>
              <a:t>postulatene</a:t>
            </a:r>
            <a:endParaRPr lang="en-US" dirty="0"/>
          </a:p>
          <a:p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anbefaler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kikk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wikipediasiden</a:t>
            </a:r>
            <a:r>
              <a:rPr lang="en-US" dirty="0"/>
              <a:t> for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autorativ</a:t>
            </a:r>
            <a:r>
              <a:rPr lang="en-US" dirty="0"/>
              <a:t> </a:t>
            </a:r>
            <a:r>
              <a:rPr lang="en-US" dirty="0" err="1"/>
              <a:t>gjennomgang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3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number on a black wall&#10;&#10;Description automatically generated">
            <a:extLst>
              <a:ext uri="{FF2B5EF4-FFF2-40B4-BE49-F238E27FC236}">
                <a16:creationId xmlns:a16="http://schemas.microsoft.com/office/drawing/2014/main" id="{B262D4C9-522D-322A-9196-6CBDADC66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18CE432-065A-39D8-6986-C8B87061A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347" y="1384878"/>
            <a:ext cx="4984653" cy="4088244"/>
          </a:xfrm>
        </p:spPr>
        <p:txBody>
          <a:bodyPr/>
          <a:lstStyle/>
          <a:p>
            <a:r>
              <a:rPr lang="en-US" sz="3600" dirty="0" err="1"/>
              <a:t>Tilstandene</a:t>
            </a:r>
            <a:r>
              <a:rPr lang="en-US" sz="3600" dirty="0"/>
              <a:t> et system </a:t>
            </a:r>
            <a:r>
              <a:rPr lang="en-US" sz="3600" dirty="0" err="1"/>
              <a:t>kan</a:t>
            </a:r>
            <a:r>
              <a:rPr lang="en-US" sz="3600" dirty="0"/>
              <a:t> ha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03FC52F-CA68-BB6C-D6E7-3836DB1DB4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0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EDBD27-244D-4CD6-BBBC-9CFB2EC6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C536C-F9A6-1522-5481-C8871E6BB14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Systemets</a:t>
            </a:r>
            <a:r>
              <a:rPr lang="en-US" dirty="0"/>
              <a:t> er </a:t>
            </a:r>
            <a:r>
              <a:rPr lang="en-US" dirty="0" err="1"/>
              <a:t>assosiert</a:t>
            </a:r>
            <a:r>
              <a:rPr lang="en-US" dirty="0"/>
              <a:t> med et </a:t>
            </a:r>
            <a:r>
              <a:rPr lang="en-US" u="sng" dirty="0" err="1"/>
              <a:t>Hilbertrom</a:t>
            </a:r>
            <a:endParaRPr lang="en-US" u="sng" dirty="0"/>
          </a:p>
          <a:p>
            <a:r>
              <a:rPr lang="en-US" dirty="0" err="1"/>
              <a:t>Systemets</a:t>
            </a:r>
            <a:r>
              <a:rPr lang="en-US" dirty="0"/>
              <a:t> </a:t>
            </a:r>
            <a:r>
              <a:rPr lang="en-US" u="sng" dirty="0" err="1"/>
              <a:t>tilstand</a:t>
            </a:r>
            <a:r>
              <a:rPr lang="en-US" u="sng" dirty="0"/>
              <a:t> </a:t>
            </a:r>
            <a:r>
              <a:rPr lang="en-US" dirty="0"/>
              <a:t>er et element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Hilbertrommet</a:t>
            </a:r>
            <a:r>
              <a:rPr lang="en-US" dirty="0"/>
              <a:t> (</a:t>
            </a:r>
            <a:r>
              <a:rPr lang="en-US" dirty="0" err="1"/>
              <a:t>bølgefunksjon</a:t>
            </a:r>
            <a:r>
              <a:rPr lang="en-US" dirty="0"/>
              <a:t>) med norm 1</a:t>
            </a:r>
          </a:p>
          <a:p>
            <a:r>
              <a:rPr lang="en-US" u="sng" dirty="0" err="1"/>
              <a:t>Absoluttkvadratet</a:t>
            </a:r>
            <a:r>
              <a:rPr lang="en-US" dirty="0"/>
              <a:t> </a:t>
            </a:r>
            <a:r>
              <a:rPr lang="en-US" dirty="0" err="1"/>
              <a:t>definerer</a:t>
            </a:r>
            <a:r>
              <a:rPr lang="en-US" dirty="0"/>
              <a:t> </a:t>
            </a:r>
            <a:r>
              <a:rPr lang="en-US" dirty="0" err="1"/>
              <a:t>sannsynlighetstetthet</a:t>
            </a:r>
            <a:r>
              <a:rPr lang="en-US" dirty="0"/>
              <a:t> for </a:t>
            </a:r>
            <a:r>
              <a:rPr lang="en-US" dirty="0" err="1"/>
              <a:t>måling</a:t>
            </a:r>
            <a:r>
              <a:rPr lang="en-US" dirty="0"/>
              <a:t> av </a:t>
            </a:r>
            <a:r>
              <a:rPr lang="en-US" dirty="0" err="1"/>
              <a:t>posisjon</a:t>
            </a:r>
            <a:r>
              <a:rPr lang="en-US" dirty="0"/>
              <a:t>*</a:t>
            </a:r>
            <a:endParaRPr lang="en-US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C43DA-F8A7-879C-9BB0-4F1F079E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55" y="3399534"/>
            <a:ext cx="24257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7BABB-F0AD-7235-4928-332357B1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20" y="2868514"/>
            <a:ext cx="6216748" cy="33574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8FDD50-C21A-2D70-FEA7-9B103DB7B652}"/>
              </a:ext>
            </a:extLst>
          </p:cNvPr>
          <p:cNvSpPr txBox="1"/>
          <p:nvPr/>
        </p:nvSpPr>
        <p:spPr>
          <a:xfrm>
            <a:off x="1510702" y="6225956"/>
            <a:ext cx="776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*) </a:t>
            </a:r>
            <a:r>
              <a:rPr lang="en-US" sz="2400" dirty="0" err="1"/>
              <a:t>Egentlig</a:t>
            </a:r>
            <a:r>
              <a:rPr lang="en-US" sz="2400" dirty="0"/>
              <a:t> </a:t>
            </a:r>
            <a:r>
              <a:rPr lang="en-US" sz="2400" dirty="0" err="1"/>
              <a:t>overflødig</a:t>
            </a:r>
            <a:r>
              <a:rPr lang="en-US" sz="2400" dirty="0"/>
              <a:t>, </a:t>
            </a:r>
            <a:r>
              <a:rPr lang="en-US" sz="2400" dirty="0" err="1"/>
              <a:t>følger</a:t>
            </a:r>
            <a:r>
              <a:rPr lang="en-US" sz="2400" dirty="0"/>
              <a:t> av </a:t>
            </a:r>
            <a:r>
              <a:rPr lang="en-US" sz="2400" dirty="0" err="1"/>
              <a:t>Postulat</a:t>
            </a:r>
            <a:r>
              <a:rPr lang="en-US" sz="2400" dirty="0"/>
              <a:t> 4 </a:t>
            </a:r>
            <a:r>
              <a:rPr lang="en-US" sz="2400" dirty="0" err="1"/>
              <a:t>anvendt</a:t>
            </a:r>
            <a:r>
              <a:rPr lang="en-US" sz="2400" dirty="0"/>
              <a:t> </a:t>
            </a:r>
            <a:r>
              <a:rPr lang="en-US" sz="2400" dirty="0" err="1"/>
              <a:t>på</a:t>
            </a:r>
            <a:r>
              <a:rPr lang="en-US" sz="2400" dirty="0"/>
              <a:t> X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EDE45D2E-26E2-C0B8-8499-CCF4C833DF81}"/>
              </a:ext>
            </a:extLst>
          </p:cNvPr>
          <p:cNvSpPr/>
          <p:nvPr/>
        </p:nvSpPr>
        <p:spPr>
          <a:xfrm>
            <a:off x="1045029" y="4016828"/>
            <a:ext cx="2821926" cy="718457"/>
          </a:xfrm>
          <a:prstGeom prst="wedgeRectCallout">
            <a:avLst>
              <a:gd name="adj1" fmla="val -16512"/>
              <a:gd name="adj2" fmla="val -779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Sannsynlighetstetthet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9866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02A4-DFC7-3E3E-B5EB-D3FEF45CC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Randbetingelser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B1112-C380-D0A6-DA10-FEC68E3917C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779489"/>
            <a:ext cx="6605247" cy="5916567"/>
          </a:xfrm>
        </p:spPr>
        <p:txBody>
          <a:bodyPr/>
          <a:lstStyle/>
          <a:p>
            <a:r>
              <a:rPr lang="en-US" dirty="0" err="1"/>
              <a:t>Akseptable</a:t>
            </a:r>
            <a:r>
              <a:rPr lang="en-US" dirty="0"/>
              <a:t> </a:t>
            </a:r>
            <a:r>
              <a:rPr lang="en-US" dirty="0" err="1"/>
              <a:t>bølgefunksjoner</a:t>
            </a:r>
            <a:r>
              <a:rPr lang="en-US" dirty="0"/>
              <a:t> for </a:t>
            </a:r>
            <a:r>
              <a:rPr lang="en-US" u="sng" dirty="0" err="1"/>
              <a:t>tilstander</a:t>
            </a:r>
            <a:r>
              <a:rPr lang="en-US" u="sng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tilfredsstille</a:t>
            </a:r>
            <a:r>
              <a:rPr lang="en-US" dirty="0"/>
              <a:t> </a:t>
            </a:r>
            <a:r>
              <a:rPr lang="en-US" u="sng" dirty="0" err="1"/>
              <a:t>randbetingelser</a:t>
            </a:r>
            <a:endParaRPr lang="en-US" u="sng" dirty="0"/>
          </a:p>
          <a:p>
            <a:pPr lvl="1"/>
            <a:r>
              <a:rPr lang="en-US" u="sng" dirty="0" err="1"/>
              <a:t>Bølgefunksjon</a:t>
            </a:r>
            <a:r>
              <a:rPr lang="en-US" u="sng" dirty="0"/>
              <a:t> </a:t>
            </a:r>
            <a:r>
              <a:rPr lang="en-US" u="sng" dirty="0" err="1"/>
              <a:t>må</a:t>
            </a:r>
            <a:r>
              <a:rPr lang="en-US" u="sng" dirty="0"/>
              <a:t> “</a:t>
            </a:r>
            <a:r>
              <a:rPr lang="en-US" u="sng" dirty="0" err="1"/>
              <a:t>gå</a:t>
            </a:r>
            <a:r>
              <a:rPr lang="en-US" u="sng" dirty="0"/>
              <a:t> mot null”</a:t>
            </a:r>
          </a:p>
          <a:p>
            <a:r>
              <a:rPr lang="en-US" dirty="0"/>
              <a:t>To </a:t>
            </a:r>
            <a:r>
              <a:rPr lang="en-US" dirty="0" err="1"/>
              <a:t>kilder</a:t>
            </a:r>
            <a:r>
              <a:rPr lang="en-US" dirty="0"/>
              <a:t>:</a:t>
            </a:r>
          </a:p>
          <a:p>
            <a:pPr marL="914423" lvl="1" indent="-457200">
              <a:buFont typeface="+mj-lt"/>
              <a:buAutoNum type="arabicPeriod"/>
            </a:pPr>
            <a:r>
              <a:rPr lang="en-US" dirty="0" err="1"/>
              <a:t>Sannsynlighetstolkning</a:t>
            </a:r>
            <a:r>
              <a:rPr lang="en-US" dirty="0"/>
              <a:t> – </a:t>
            </a:r>
            <a:r>
              <a:rPr lang="en-US" dirty="0" err="1"/>
              <a:t>endelig</a:t>
            </a:r>
            <a:r>
              <a:rPr lang="en-US" dirty="0"/>
              <a:t> </a:t>
            </a:r>
            <a:r>
              <a:rPr lang="en-US" dirty="0" err="1"/>
              <a:t>sannsynlighet</a:t>
            </a:r>
            <a:endParaRPr lang="en-US" dirty="0"/>
          </a:p>
          <a:p>
            <a:pPr marL="914423" lvl="1" indent="-457200">
              <a:buFont typeface="+mj-lt"/>
              <a:buAutoNum type="arabicPeriod"/>
            </a:pPr>
            <a:r>
              <a:rPr lang="en-US" dirty="0" err="1"/>
              <a:t>Begrensninger</a:t>
            </a:r>
            <a:r>
              <a:rPr lang="en-US" dirty="0"/>
              <a:t> </a:t>
            </a:r>
            <a:r>
              <a:rPr lang="en-US" dirty="0" err="1"/>
              <a:t>grunnet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– </a:t>
            </a:r>
            <a:r>
              <a:rPr lang="en-US" dirty="0" err="1"/>
              <a:t>kanskje</a:t>
            </a:r>
            <a:r>
              <a:rPr lang="en-US" dirty="0"/>
              <a:t> </a:t>
            </a:r>
            <a:r>
              <a:rPr lang="en-US" dirty="0" err="1"/>
              <a:t>partikkelen</a:t>
            </a:r>
            <a:r>
              <a:rPr lang="en-US" dirty="0"/>
              <a:t> er </a:t>
            </a:r>
            <a:r>
              <a:rPr lang="en-US" dirty="0" err="1"/>
              <a:t>begrenset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leve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sted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et </a:t>
            </a:r>
            <a:r>
              <a:rPr lang="en-US" dirty="0" err="1"/>
              <a:t>annet</a:t>
            </a:r>
            <a:endParaRPr lang="en-US" dirty="0"/>
          </a:p>
          <a:p>
            <a:r>
              <a:rPr lang="en-US" dirty="0"/>
              <a:t>Eksempel:</a:t>
            </a:r>
          </a:p>
          <a:p>
            <a:pPr marL="914423" lvl="1" indent="-457200">
              <a:buFont typeface="+mj-lt"/>
              <a:buAutoNum type="arabicPeriod"/>
            </a:pP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akseptabelt</a:t>
            </a:r>
            <a:r>
              <a:rPr lang="en-US" dirty="0"/>
              <a:t> for alle x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reelle</a:t>
            </a:r>
            <a:r>
              <a:rPr lang="en-US" dirty="0"/>
              <a:t> </a:t>
            </a:r>
            <a:r>
              <a:rPr lang="en-US" dirty="0" err="1"/>
              <a:t>linja</a:t>
            </a:r>
            <a:r>
              <a:rPr lang="en-US" dirty="0"/>
              <a:t> </a:t>
            </a:r>
            <a:r>
              <a:rPr lang="en-US" dirty="0" err="1"/>
              <a:t>grunnet</a:t>
            </a:r>
            <a:r>
              <a:rPr lang="en-US" dirty="0"/>
              <a:t> </a:t>
            </a:r>
            <a:r>
              <a:rPr lang="en-US" dirty="0" err="1"/>
              <a:t>sannsynlighetstolkning</a:t>
            </a:r>
            <a:endParaRPr lang="en-US" dirty="0"/>
          </a:p>
          <a:p>
            <a:pPr marL="914423" lvl="1" indent="-457200">
              <a:buFont typeface="+mj-lt"/>
              <a:buAutoNum type="arabicPeriod"/>
            </a:pP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akseptabelt</a:t>
            </a:r>
            <a:r>
              <a:rPr lang="en-US" dirty="0"/>
              <a:t> om </a:t>
            </a:r>
            <a:r>
              <a:rPr lang="en-US" dirty="0" err="1"/>
              <a:t>partikkelen</a:t>
            </a:r>
            <a:r>
              <a:rPr lang="en-US" dirty="0"/>
              <a:t> lever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</a:t>
            </a:r>
            <a:r>
              <a:rPr lang="en-US" dirty="0" err="1"/>
              <a:t>boks</a:t>
            </a:r>
            <a:r>
              <a:rPr lang="en-US" dirty="0"/>
              <a:t>” 0 &lt; x &lt;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7A018-D157-6674-7739-8D2E89D4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152" y="234178"/>
            <a:ext cx="23876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975B4-5596-B628-2059-14F5EB23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702" y="3418584"/>
            <a:ext cx="12065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7C0F10-477E-FB04-5314-A31AA5237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979" y="3812418"/>
            <a:ext cx="3934552" cy="2582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9AE2-8B63-4DBE-92BA-9A3FFD7EF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979" y="628012"/>
            <a:ext cx="4080278" cy="2582051"/>
          </a:xfrm>
          <a:prstGeom prst="rect">
            <a:avLst/>
          </a:prstGeom>
        </p:spPr>
      </p:pic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A47EDAD-D8DD-EE1D-18BB-89FE71B4563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771213" y="1919038"/>
            <a:ext cx="2152766" cy="7540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23">
            <a:extLst>
              <a:ext uri="{FF2B5EF4-FFF2-40B4-BE49-F238E27FC236}">
                <a16:creationId xmlns:a16="http://schemas.microsoft.com/office/drawing/2014/main" id="{C0A5A632-47BC-CFD9-39D7-DF008B977787}"/>
              </a:ext>
            </a:extLst>
          </p:cNvPr>
          <p:cNvCxnSpPr>
            <a:cxnSpLocks/>
          </p:cNvCxnSpPr>
          <p:nvPr/>
        </p:nvCxnSpPr>
        <p:spPr>
          <a:xfrm>
            <a:off x="5905507" y="4229998"/>
            <a:ext cx="2018472" cy="3719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4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2D4C9-522D-322A-9196-6CBDADC66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18CE432-065A-39D8-6986-C8B87061A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1489" y="1931028"/>
            <a:ext cx="6011594" cy="2733991"/>
          </a:xfrm>
        </p:spPr>
        <p:txBody>
          <a:bodyPr/>
          <a:lstStyle/>
          <a:p>
            <a:r>
              <a:rPr lang="en-US" sz="3600" dirty="0" err="1"/>
              <a:t>Representasjon</a:t>
            </a:r>
            <a:r>
              <a:rPr lang="en-US" sz="3600" dirty="0"/>
              <a:t> av </a:t>
            </a:r>
            <a:br>
              <a:rPr lang="en-US" sz="3600" dirty="0"/>
            </a:br>
            <a:r>
              <a:rPr lang="en-US" sz="3600" dirty="0" err="1"/>
              <a:t>målbare</a:t>
            </a:r>
            <a:r>
              <a:rPr lang="en-US" sz="3600" dirty="0"/>
              <a:t> </a:t>
            </a:r>
            <a:r>
              <a:rPr lang="en-US" sz="3600" dirty="0" err="1"/>
              <a:t>størrelser</a:t>
            </a:r>
            <a:endParaRPr lang="en-US" sz="360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03FC52F-CA68-BB6C-D6E7-3836DB1DB4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49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F19866-F30F-688A-F770-4891692F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04EB96-F790-67E4-B74F-FB112AC7D5D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061261" cy="4975236"/>
          </a:xfrm>
        </p:spPr>
        <p:txBody>
          <a:bodyPr/>
          <a:lstStyle/>
          <a:p>
            <a:r>
              <a:rPr lang="en-US" dirty="0"/>
              <a:t>Alle </a:t>
            </a:r>
            <a:r>
              <a:rPr lang="en-US" dirty="0" err="1"/>
              <a:t>fysiske</a:t>
            </a:r>
            <a:r>
              <a:rPr lang="en-US" dirty="0"/>
              <a:t> observable er </a:t>
            </a:r>
            <a:r>
              <a:rPr lang="en-US" dirty="0" err="1"/>
              <a:t>representert</a:t>
            </a:r>
            <a:r>
              <a:rPr lang="en-US" dirty="0"/>
              <a:t> med </a:t>
            </a:r>
            <a:r>
              <a:rPr lang="en-US" u="sng" dirty="0" err="1"/>
              <a:t>operatorer</a:t>
            </a:r>
            <a:r>
              <a:rPr lang="en-US" u="sng" dirty="0"/>
              <a:t>.</a:t>
            </a:r>
            <a:endParaRPr lang="en-US" dirty="0"/>
          </a:p>
          <a:p>
            <a:r>
              <a:rPr lang="en-US" dirty="0"/>
              <a:t>Disse er </a:t>
            </a:r>
            <a:r>
              <a:rPr lang="en-US" dirty="0" err="1"/>
              <a:t>såkalt</a:t>
            </a:r>
            <a:r>
              <a:rPr lang="en-US" dirty="0"/>
              <a:t> </a:t>
            </a:r>
            <a:r>
              <a:rPr lang="en-US" dirty="0" err="1"/>
              <a:t>hermiteske</a:t>
            </a:r>
            <a:r>
              <a:rPr lang="en-US" dirty="0"/>
              <a:t>, men det </a:t>
            </a:r>
            <a:r>
              <a:rPr lang="en-US" dirty="0" err="1"/>
              <a:t>skal</a:t>
            </a:r>
            <a:r>
              <a:rPr lang="en-US" dirty="0"/>
              <a:t> vi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gå</a:t>
            </a:r>
            <a:r>
              <a:rPr lang="en-US" dirty="0"/>
              <a:t> inn </a:t>
            </a:r>
            <a:r>
              <a:rPr lang="en-US" dirty="0" err="1"/>
              <a:t>på</a:t>
            </a:r>
            <a:r>
              <a:rPr lang="en-US" dirty="0"/>
              <a:t> her.</a:t>
            </a:r>
          </a:p>
          <a:p>
            <a:endParaRPr lang="en-US" dirty="0"/>
          </a:p>
        </p:txBody>
      </p:sp>
      <p:pic>
        <p:nvPicPr>
          <p:cNvPr id="2" name="Content Placeholder 4" descr="A table with mathematical equations&#10;&#10;Description automatically generated">
            <a:extLst>
              <a:ext uri="{FF2B5EF4-FFF2-40B4-BE49-F238E27FC236}">
                <a16:creationId xmlns:a16="http://schemas.microsoft.com/office/drawing/2014/main" id="{F1AA86C0-488B-0001-3768-81784C08C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47" y="1083377"/>
            <a:ext cx="6303784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45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2D4C9-522D-322A-9196-6CBDADC66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18CE432-065A-39D8-6986-C8B87061A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5399" y="1708150"/>
            <a:ext cx="6728189" cy="3441700"/>
          </a:xfrm>
        </p:spPr>
        <p:txBody>
          <a:bodyPr/>
          <a:lstStyle/>
          <a:p>
            <a:r>
              <a:rPr lang="en-US" sz="3600" dirty="0" err="1"/>
              <a:t>Mulige</a:t>
            </a:r>
            <a:r>
              <a:rPr lang="en-US" sz="3600" dirty="0"/>
              <a:t> </a:t>
            </a:r>
            <a:r>
              <a:rPr lang="en-US" sz="3600" dirty="0" err="1"/>
              <a:t>utfall</a:t>
            </a:r>
            <a:r>
              <a:rPr lang="en-US" sz="3600" dirty="0"/>
              <a:t> av </a:t>
            </a:r>
            <a:r>
              <a:rPr lang="en-US" sz="3600" dirty="0" err="1"/>
              <a:t>målinger</a:t>
            </a:r>
            <a:r>
              <a:rPr lang="en-US" sz="3600" dirty="0"/>
              <a:t> av observable</a:t>
            </a:r>
            <a:endParaRPr lang="en-US" sz="3600" baseline="-2500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03FC52F-CA68-BB6C-D6E7-3836DB1DB4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69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A50CEF-8A14-298C-79EE-4CF8687E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BE0E1-E43E-BC07-9B87-19BBE562B09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Gitt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observabel</a:t>
            </a:r>
            <a:r>
              <a:rPr lang="en-US" dirty="0"/>
              <a:t> </a:t>
            </a:r>
            <a:r>
              <a:rPr lang="en-US" i="1" dirty="0" err="1"/>
              <a:t>Â</a:t>
            </a:r>
            <a:r>
              <a:rPr lang="en-US" i="1" dirty="0"/>
              <a:t>,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u="sng" dirty="0" err="1"/>
              <a:t>utfallet</a:t>
            </a:r>
            <a:r>
              <a:rPr lang="en-US" u="sng" dirty="0"/>
              <a:t> av </a:t>
            </a:r>
            <a:r>
              <a:rPr lang="en-US" u="sng" dirty="0" err="1"/>
              <a:t>en</a:t>
            </a:r>
            <a:r>
              <a:rPr lang="en-US" u="sng" dirty="0"/>
              <a:t> </a:t>
            </a:r>
            <a:r>
              <a:rPr lang="en-US" u="sng" dirty="0" err="1"/>
              <a:t>måling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av </a:t>
            </a:r>
            <a:r>
              <a:rPr lang="en-US" dirty="0" err="1"/>
              <a:t>egenverdiene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i="1" dirty="0" err="1"/>
              <a:t>Â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 err="1"/>
              <a:t>Så</a:t>
            </a:r>
            <a:r>
              <a:rPr lang="en-US" i="1" dirty="0"/>
              <a:t> </a:t>
            </a:r>
            <a:r>
              <a:rPr lang="en-US" i="1" dirty="0" err="1"/>
              <a:t>ingen</a:t>
            </a:r>
            <a:r>
              <a:rPr lang="en-US" i="1" dirty="0"/>
              <a:t> </a:t>
            </a:r>
            <a:r>
              <a:rPr lang="en-US" i="1" dirty="0" err="1"/>
              <a:t>andre</a:t>
            </a:r>
            <a:r>
              <a:rPr lang="en-US" i="1" dirty="0"/>
              <a:t> </a:t>
            </a:r>
            <a:r>
              <a:rPr lang="en-US" i="1" dirty="0" err="1"/>
              <a:t>verdier</a:t>
            </a:r>
            <a:r>
              <a:rPr lang="en-US" i="1" dirty="0"/>
              <a:t> for A er </a:t>
            </a:r>
            <a:r>
              <a:rPr lang="en-US" i="1" dirty="0" err="1"/>
              <a:t>mulig</a:t>
            </a:r>
            <a:r>
              <a:rPr lang="en-US" i="1" dirty="0"/>
              <a:t>!</a:t>
            </a:r>
          </a:p>
          <a:p>
            <a:endParaRPr lang="en-US" i="1" dirty="0"/>
          </a:p>
          <a:p>
            <a:r>
              <a:rPr lang="en-US" i="1" dirty="0"/>
              <a:t>NB: </a:t>
            </a:r>
            <a:r>
              <a:rPr lang="en-US" dirty="0" err="1"/>
              <a:t>Ikke</a:t>
            </a:r>
            <a:r>
              <a:rPr lang="en-US" dirty="0"/>
              <a:t> alle observable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i="1" dirty="0" err="1"/>
              <a:t>diskrete</a:t>
            </a:r>
            <a:r>
              <a:rPr lang="en-US" dirty="0"/>
              <a:t> </a:t>
            </a:r>
            <a:r>
              <a:rPr lang="en-US" dirty="0" err="1"/>
              <a:t>egenverdier</a:t>
            </a:r>
            <a:endParaRPr lang="en-US" dirty="0"/>
          </a:p>
          <a:p>
            <a:pPr lvl="1"/>
            <a:r>
              <a:rPr lang="en-US" dirty="0" err="1"/>
              <a:t>Bevegelsesmengde</a:t>
            </a:r>
            <a:r>
              <a:rPr lang="en-US" dirty="0"/>
              <a:t> </a:t>
            </a:r>
            <a:r>
              <a:rPr lang="en-US" i="1" dirty="0"/>
              <a:t>P</a:t>
            </a:r>
          </a:p>
          <a:p>
            <a:pPr lvl="1"/>
            <a:r>
              <a:rPr lang="en-US" i="1" dirty="0" err="1"/>
              <a:t>Posisjon</a:t>
            </a:r>
            <a:r>
              <a:rPr lang="en-US" i="1" dirty="0"/>
              <a:t> X</a:t>
            </a:r>
          </a:p>
          <a:p>
            <a:pPr lvl="1"/>
            <a:r>
              <a:rPr lang="en-US" i="1" dirty="0" err="1"/>
              <a:t>Muligens</a:t>
            </a:r>
            <a:r>
              <a:rPr lang="en-US" i="1" dirty="0"/>
              <a:t> </a:t>
            </a:r>
            <a:r>
              <a:rPr lang="en-US" i="1" dirty="0" err="1"/>
              <a:t>energi</a:t>
            </a:r>
            <a:r>
              <a:rPr lang="en-US" i="1" dirty="0"/>
              <a:t> 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5171B-082F-DAF4-4CF6-F0CE4944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0" y="1831714"/>
            <a:ext cx="242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51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3AC1-6231-6611-F215-96775B74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Bølgefunksjoner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5030E-1239-364B-6397-760897E8158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Sentral er </a:t>
            </a:r>
            <a:r>
              <a:rPr lang="en-US" dirty="0" err="1"/>
              <a:t>bølgefunksjonen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tidsavhengig</a:t>
            </a:r>
            <a:r>
              <a:rPr lang="en-US" dirty="0"/>
              <a:t> SL: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tids</a:t>
            </a:r>
            <a:r>
              <a:rPr lang="en-US" u="sng" dirty="0" err="1"/>
              <a:t>uavhengig</a:t>
            </a:r>
            <a:r>
              <a:rPr lang="en-US" dirty="0"/>
              <a:t> SL </a:t>
            </a:r>
            <a:r>
              <a:rPr lang="en-US" dirty="0" err="1"/>
              <a:t>har</a:t>
            </a:r>
            <a:r>
              <a:rPr lang="en-US" dirty="0"/>
              <a:t> vi             </a:t>
            </a:r>
            <a:r>
              <a:rPr lang="en-US" dirty="0" err="1"/>
              <a:t>og</a:t>
            </a:r>
            <a:r>
              <a:rPr lang="en-US" dirty="0"/>
              <a:t> da </a:t>
            </a:r>
            <a:r>
              <a:rPr lang="en-US" dirty="0" err="1"/>
              <a:t>får</a:t>
            </a:r>
            <a:r>
              <a:rPr lang="en-US" dirty="0"/>
              <a:t> vi: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holde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1D </a:t>
            </a:r>
            <a:r>
              <a:rPr lang="en-US" dirty="0" err="1"/>
              <a:t>modellproblemer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starten</a:t>
            </a:r>
            <a:endParaRPr lang="en-US" dirty="0"/>
          </a:p>
          <a:p>
            <a:pPr lvl="2"/>
            <a:r>
              <a:rPr lang="en-US" i="1" dirty="0"/>
              <a:t>x</a:t>
            </a:r>
            <a:r>
              <a:rPr lang="en-US" dirty="0"/>
              <a:t> = </a:t>
            </a:r>
            <a:r>
              <a:rPr lang="en-US" dirty="0" err="1"/>
              <a:t>posisjon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linje</a:t>
            </a:r>
            <a:r>
              <a:rPr lang="en-US" dirty="0"/>
              <a:t>,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langs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sirkel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3D11B-8B4F-7E16-4C0A-B8E0021E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1780392"/>
            <a:ext cx="62103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51E54-D38A-4F46-597D-42949F972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0" y="3149600"/>
            <a:ext cx="38608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607F78-80D9-FDE1-A87A-0D4F01C2E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0" y="2679699"/>
            <a:ext cx="689515" cy="3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1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9EEF-C879-E9C5-14EF-ACE9B60B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Operatoren</a:t>
            </a:r>
            <a:r>
              <a:rPr lang="en-US" dirty="0"/>
              <a:t> X (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Engel)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A3A7-ADB0-F58B-9C97-79C1F3043FDA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posisjon</a:t>
            </a:r>
            <a:r>
              <a:rPr lang="en-US" dirty="0"/>
              <a:t>, </a:t>
            </a:r>
            <a:r>
              <a:rPr lang="en-US" dirty="0" err="1"/>
              <a:t>har</a:t>
            </a:r>
            <a:r>
              <a:rPr lang="en-US" dirty="0"/>
              <a:t> vi </a:t>
            </a:r>
            <a:r>
              <a:rPr lang="en-US" dirty="0" err="1"/>
              <a:t>operatoren</a:t>
            </a:r>
            <a:r>
              <a:rPr lang="en-US" dirty="0"/>
              <a:t> X,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multipliserer</a:t>
            </a:r>
            <a:r>
              <a:rPr lang="en-US" dirty="0"/>
              <a:t> med x</a:t>
            </a:r>
          </a:p>
          <a:p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egenfunksjonene</a:t>
            </a:r>
            <a:r>
              <a:rPr lang="en-US" dirty="0"/>
              <a:t>?</a:t>
            </a:r>
          </a:p>
          <a:p>
            <a:r>
              <a:rPr lang="en-US" dirty="0"/>
              <a:t>Dirac 𝛿-</a:t>
            </a:r>
            <a:r>
              <a:rPr lang="en-US" dirty="0" err="1"/>
              <a:t>funksjon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Egenverdi</a:t>
            </a:r>
            <a:r>
              <a:rPr lang="en-US" dirty="0"/>
              <a:t> er </a:t>
            </a:r>
            <a:r>
              <a:rPr lang="en-US" i="1" dirty="0"/>
              <a:t>x</a:t>
            </a:r>
            <a:r>
              <a:rPr lang="en-US" baseline="-25000" dirty="0"/>
              <a:t>0 </a:t>
            </a:r>
            <a:r>
              <a:rPr lang="en-US" dirty="0"/>
              <a:t>!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Dette </a:t>
            </a:r>
            <a:r>
              <a:rPr lang="en-US" dirty="0" err="1"/>
              <a:t>gir</a:t>
            </a:r>
            <a:r>
              <a:rPr lang="en-US" dirty="0"/>
              <a:t> </a:t>
            </a:r>
            <a:r>
              <a:rPr lang="en-US" dirty="0" err="1"/>
              <a:t>sannsynligheten</a:t>
            </a:r>
            <a:r>
              <a:rPr lang="en-US" dirty="0"/>
              <a:t> for </a:t>
            </a:r>
            <a:r>
              <a:rPr lang="en-US" dirty="0" err="1"/>
              <a:t>utfall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 err="1"/>
              <a:t>som</a:t>
            </a:r>
            <a:endParaRPr lang="en-US" dirty="0"/>
          </a:p>
          <a:p>
            <a:r>
              <a:rPr lang="en-US" dirty="0" err="1"/>
              <a:t>bølgefunk</a:t>
            </a:r>
            <a:r>
              <a:rPr lang="en-US" dirty="0"/>
              <a:t> </a:t>
            </a:r>
            <a:r>
              <a:rPr lang="en-US" dirty="0" err="1"/>
              <a:t>lik</a:t>
            </a:r>
            <a:r>
              <a:rPr lang="en-US" dirty="0"/>
              <a:t> </a:t>
            </a:r>
            <a:r>
              <a:rPr lang="en-US" dirty="0" err="1"/>
              <a:t>egenfunk</a:t>
            </a:r>
            <a:r>
              <a:rPr lang="en-US" dirty="0"/>
              <a:t>: 100 % </a:t>
            </a:r>
            <a:r>
              <a:rPr lang="en-US" dirty="0" err="1"/>
              <a:t>sannsynlig</a:t>
            </a:r>
            <a:r>
              <a:rPr lang="en-US" dirty="0"/>
              <a:t> at x = x</a:t>
            </a:r>
            <a:r>
              <a:rPr lang="en-US" baseline="-25000" dirty="0"/>
              <a:t>0</a:t>
            </a:r>
            <a:r>
              <a:rPr lang="en-US" dirty="0"/>
              <a:t> 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2EF08-E22C-DE68-D10D-F59356CF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918248"/>
            <a:ext cx="641350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35F79-0604-DA16-888E-7B6817D4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4665137"/>
            <a:ext cx="49276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168E9-571A-BFEC-9232-273BF65C0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515" y="5535087"/>
            <a:ext cx="21971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52534-71F9-0F4A-9618-930BC672B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31" y="1683564"/>
            <a:ext cx="5006597" cy="37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82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A8E1-FE44-20E6-543D-E049557A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Operatoren</a:t>
            </a:r>
            <a:r>
              <a:rPr lang="en-US" dirty="0"/>
              <a:t> 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ABD6C-29C0-D1AA-691B-B61F61357FC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Bevegelsesmengde-operatoren</a:t>
            </a:r>
            <a:endParaRPr lang="en-US" dirty="0"/>
          </a:p>
          <a:p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egenfunksjonene</a:t>
            </a:r>
            <a:r>
              <a:rPr lang="en-US" dirty="0"/>
              <a:t>?</a:t>
            </a:r>
          </a:p>
          <a:p>
            <a:r>
              <a:rPr lang="en-US" dirty="0" err="1"/>
              <a:t>Planbølgene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X </a:t>
            </a:r>
            <a:r>
              <a:rPr lang="en-US" dirty="0" err="1"/>
              <a:t>og</a:t>
            </a:r>
            <a:r>
              <a:rPr lang="en-US" dirty="0"/>
              <a:t> P er </a:t>
            </a:r>
            <a:r>
              <a:rPr lang="en-US" dirty="0" err="1"/>
              <a:t>egenverdiene</a:t>
            </a:r>
            <a:r>
              <a:rPr lang="en-US" dirty="0"/>
              <a:t> </a:t>
            </a:r>
            <a:r>
              <a:rPr lang="en-US" u="sng" dirty="0" err="1"/>
              <a:t>kontinuerlig</a:t>
            </a:r>
            <a:r>
              <a:rPr lang="en-US" u="sng" dirty="0"/>
              <a:t> </a:t>
            </a:r>
            <a:r>
              <a:rPr lang="en-US" u="sng" dirty="0" err="1"/>
              <a:t>fordelt</a:t>
            </a:r>
            <a:endParaRPr lang="en-US" u="sng" dirty="0"/>
          </a:p>
          <a:p>
            <a:r>
              <a:rPr lang="en-US" dirty="0"/>
              <a:t>100 % </a:t>
            </a:r>
            <a:r>
              <a:rPr lang="en-US" dirty="0" err="1"/>
              <a:t>sannsynlig</a:t>
            </a:r>
            <a:r>
              <a:rPr lang="en-US" dirty="0"/>
              <a:t> at </a:t>
            </a:r>
            <a:r>
              <a:rPr lang="en-US" i="1" dirty="0"/>
              <a:t>p</a:t>
            </a:r>
            <a:r>
              <a:rPr lang="en-US" dirty="0"/>
              <a:t>=</a:t>
            </a:r>
            <a:r>
              <a:rPr lang="en-US" dirty="0" err="1"/>
              <a:t>ℏ</a:t>
            </a:r>
            <a:r>
              <a:rPr lang="en-US" i="1" dirty="0" err="1"/>
              <a:t>k</a:t>
            </a:r>
            <a:r>
              <a:rPr lang="en-US" i="1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850C7-1A66-BF7F-0AA7-BA583A7C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2859617"/>
            <a:ext cx="3594100" cy="6223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E9CE967-615B-4144-0F30-44478C4FA33A}"/>
              </a:ext>
            </a:extLst>
          </p:cNvPr>
          <p:cNvSpPr/>
          <p:nvPr/>
        </p:nvSpPr>
        <p:spPr>
          <a:xfrm>
            <a:off x="7426741" y="1083366"/>
            <a:ext cx="1514060" cy="791633"/>
          </a:xfrm>
          <a:prstGeom prst="wedgeRectCallout">
            <a:avLst>
              <a:gd name="adj1" fmla="val -62825"/>
              <a:gd name="adj2" fmla="val 1787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Egenverdi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79966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2D4C9-522D-322A-9196-6CBDADC66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18CE432-065A-39D8-6986-C8B87061A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143" y="2057638"/>
            <a:ext cx="5823857" cy="2733991"/>
          </a:xfrm>
        </p:spPr>
        <p:txBody>
          <a:bodyPr/>
          <a:lstStyle/>
          <a:p>
            <a:r>
              <a:rPr lang="en-US" sz="3600" dirty="0" err="1"/>
              <a:t>Forventningsverdier</a:t>
            </a:r>
            <a:r>
              <a:rPr lang="en-US" sz="3600" dirty="0"/>
              <a:t> (</a:t>
            </a:r>
            <a:r>
              <a:rPr lang="en-US" sz="3600" dirty="0" err="1"/>
              <a:t>gjennomsitt</a:t>
            </a:r>
            <a:r>
              <a:rPr lang="en-US" sz="3600" dirty="0"/>
              <a:t>) av </a:t>
            </a:r>
            <a:r>
              <a:rPr lang="en-US" sz="3600" dirty="0" err="1"/>
              <a:t>målinger</a:t>
            </a:r>
            <a:r>
              <a:rPr lang="en-US" sz="3600" dirty="0"/>
              <a:t>. </a:t>
            </a:r>
            <a:r>
              <a:rPr lang="en-US" sz="3600" dirty="0" err="1"/>
              <a:t>Sannsynlighetstolkning</a:t>
            </a:r>
            <a:r>
              <a:rPr lang="en-US" sz="3600" dirty="0"/>
              <a:t>. </a:t>
            </a:r>
            <a:r>
              <a:rPr lang="en-US" sz="3600" dirty="0" err="1"/>
              <a:t>Kollaps</a:t>
            </a:r>
            <a:r>
              <a:rPr lang="en-US" sz="3600" dirty="0"/>
              <a:t> av </a:t>
            </a:r>
            <a:r>
              <a:rPr lang="en-US" sz="3600" dirty="0" err="1"/>
              <a:t>bølgefunksjon</a:t>
            </a:r>
            <a:r>
              <a:rPr lang="en-US" sz="3600" dirty="0"/>
              <a:t>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03FC52F-CA68-BB6C-D6E7-3836DB1DB4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62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3B8E67-F9CB-BE60-B988-31133ABE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EFD41-E2CB-F5B3-0E5C-CEB1FAE0A49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Ser for </a:t>
            </a:r>
            <a:r>
              <a:rPr lang="en-US" dirty="0" err="1"/>
              <a:t>oss</a:t>
            </a:r>
            <a:r>
              <a:rPr lang="en-US" dirty="0"/>
              <a:t> mange </a:t>
            </a:r>
            <a:r>
              <a:rPr lang="en-US" dirty="0" err="1"/>
              <a:t>identiske</a:t>
            </a:r>
            <a:r>
              <a:rPr lang="en-US" dirty="0"/>
              <a:t> </a:t>
            </a:r>
            <a:r>
              <a:rPr lang="en-US" dirty="0" err="1"/>
              <a:t>systemer</a:t>
            </a:r>
            <a:r>
              <a:rPr lang="en-US" dirty="0"/>
              <a:t>, med </a:t>
            </a:r>
            <a:r>
              <a:rPr lang="en-US" dirty="0" err="1"/>
              <a:t>samme</a:t>
            </a:r>
            <a:r>
              <a:rPr lang="en-US" dirty="0"/>
              <a:t> </a:t>
            </a:r>
            <a:r>
              <a:rPr lang="en-US" dirty="0" err="1"/>
              <a:t>tilstand</a:t>
            </a:r>
            <a:r>
              <a:rPr lang="en-US" dirty="0"/>
              <a:t> 𝜓</a:t>
            </a:r>
          </a:p>
          <a:p>
            <a:r>
              <a:rPr lang="en-US" dirty="0"/>
              <a:t>Om vi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måling</a:t>
            </a:r>
            <a:r>
              <a:rPr lang="en-US" dirty="0"/>
              <a:t> av </a:t>
            </a:r>
            <a:r>
              <a:rPr lang="en-US" dirty="0" err="1"/>
              <a:t>Â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hvert</a:t>
            </a:r>
            <a:r>
              <a:rPr lang="en-US" dirty="0"/>
              <a:t> system, </a:t>
            </a:r>
            <a:r>
              <a:rPr lang="en-US" dirty="0" err="1"/>
              <a:t>får</a:t>
            </a:r>
            <a:r>
              <a:rPr lang="en-US" dirty="0"/>
              <a:t> vi mange </a:t>
            </a:r>
            <a:r>
              <a:rPr lang="en-US" dirty="0" err="1"/>
              <a:t>ulike</a:t>
            </a:r>
            <a:r>
              <a:rPr lang="en-US" dirty="0"/>
              <a:t> </a:t>
            </a:r>
            <a:r>
              <a:rPr lang="en-US" dirty="0" err="1"/>
              <a:t>svar</a:t>
            </a:r>
            <a:endParaRPr lang="en-US" dirty="0"/>
          </a:p>
          <a:p>
            <a:r>
              <a:rPr lang="en-US" dirty="0" err="1"/>
              <a:t>Hvert</a:t>
            </a:r>
            <a:r>
              <a:rPr lang="en-US" dirty="0"/>
              <a:t> </a:t>
            </a:r>
            <a:r>
              <a:rPr lang="en-US" dirty="0" err="1"/>
              <a:t>svar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av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</a:p>
          <a:p>
            <a:r>
              <a:rPr lang="en-US" dirty="0" err="1"/>
              <a:t>Gjennomsnittet</a:t>
            </a:r>
            <a:r>
              <a:rPr lang="en-US" dirty="0"/>
              <a:t>,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u="sng" dirty="0" err="1"/>
              <a:t>forventningsverdien</a:t>
            </a:r>
            <a:r>
              <a:rPr lang="en-US" dirty="0"/>
              <a:t>, er </a:t>
            </a:r>
            <a:r>
              <a:rPr lang="en-US" dirty="0" err="1"/>
              <a:t>postulert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 err="1"/>
              <a:t>Kompletthet</a:t>
            </a:r>
            <a:r>
              <a:rPr lang="en-US" u="sng" dirty="0"/>
              <a:t> </a:t>
            </a:r>
            <a:r>
              <a:rPr lang="en-US" dirty="0"/>
              <a:t>av </a:t>
            </a:r>
            <a:r>
              <a:rPr lang="en-US" dirty="0" err="1"/>
              <a:t>egenfunksjonene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17A28-9C32-0724-82B4-DB5EFB4C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3457585"/>
            <a:ext cx="48006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85CE1-C905-E29B-C747-A5EC5D60E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42" y="4537966"/>
            <a:ext cx="2374900" cy="85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26298-7471-E3CF-6933-B714F9B1A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729" y="5552152"/>
            <a:ext cx="2108200" cy="85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A67B0-4D65-F054-1E59-7A86843DB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300" y="4534029"/>
            <a:ext cx="2476500" cy="850900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DC0572DD-520F-62AE-CBC2-80EDB61F2F64}"/>
              </a:ext>
            </a:extLst>
          </p:cNvPr>
          <p:cNvSpPr/>
          <p:nvPr/>
        </p:nvSpPr>
        <p:spPr>
          <a:xfrm>
            <a:off x="4974735" y="5846135"/>
            <a:ext cx="4604694" cy="972166"/>
          </a:xfrm>
          <a:prstGeom prst="wedgeRectCallout">
            <a:avLst>
              <a:gd name="adj1" fmla="val -65031"/>
              <a:gd name="adj2" fmla="val -3562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|</a:t>
            </a:r>
            <a:r>
              <a:rPr lang="en-US" sz="2400" i="1" dirty="0"/>
              <a:t>c</a:t>
            </a:r>
            <a:r>
              <a:rPr lang="en-US" sz="2400" i="1" baseline="-25000" dirty="0"/>
              <a:t>i</a:t>
            </a:r>
            <a:r>
              <a:rPr lang="en-US" sz="2400" dirty="0"/>
              <a:t>|</a:t>
            </a:r>
            <a:r>
              <a:rPr lang="en-US" sz="2400" baseline="30000" dirty="0"/>
              <a:t>2</a:t>
            </a:r>
            <a:r>
              <a:rPr lang="en-US" sz="2400" dirty="0"/>
              <a:t> er </a:t>
            </a:r>
            <a:r>
              <a:rPr lang="en-US" sz="2400" u="sng" dirty="0" err="1"/>
              <a:t>sannsynligheten</a:t>
            </a:r>
            <a:r>
              <a:rPr lang="en-US" sz="2400" u="sng" dirty="0"/>
              <a:t> </a:t>
            </a:r>
            <a:r>
              <a:rPr lang="en-US" sz="2400" dirty="0"/>
              <a:t>for </a:t>
            </a:r>
            <a:r>
              <a:rPr lang="en-US" sz="2400" dirty="0" err="1"/>
              <a:t>å</a:t>
            </a:r>
            <a:r>
              <a:rPr lang="en-US" sz="2400" dirty="0"/>
              <a:t> </a:t>
            </a:r>
            <a:r>
              <a:rPr lang="en-US" sz="2400" dirty="0" err="1"/>
              <a:t>få</a:t>
            </a:r>
            <a:r>
              <a:rPr lang="en-US" sz="2400" dirty="0"/>
              <a:t> </a:t>
            </a:r>
            <a:r>
              <a:rPr lang="en-US" sz="2400" dirty="0" err="1"/>
              <a:t>utfallet</a:t>
            </a:r>
            <a:r>
              <a:rPr lang="en-US" sz="2400" dirty="0"/>
              <a:t> </a:t>
            </a:r>
            <a:r>
              <a:rPr lang="en-US" sz="2400" i="1" dirty="0"/>
              <a:t>a</a:t>
            </a:r>
            <a:r>
              <a:rPr lang="en-US" sz="2400" i="1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564749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B5915-07A6-CC99-1FC7-06D74368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4 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7DC5C-63F1-700E-DFBE-15D0ADF77AB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Etter</a:t>
            </a:r>
            <a:r>
              <a:rPr lang="en-US" dirty="0"/>
              <a:t> at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måling</a:t>
            </a:r>
            <a:r>
              <a:rPr lang="en-US" dirty="0"/>
              <a:t> av </a:t>
            </a:r>
            <a:r>
              <a:rPr lang="en-US" i="1" dirty="0" err="1"/>
              <a:t>Â</a:t>
            </a:r>
            <a:r>
              <a:rPr lang="en-US" i="1" dirty="0"/>
              <a:t> </a:t>
            </a:r>
            <a:r>
              <a:rPr lang="en-US" dirty="0"/>
              <a:t>med </a:t>
            </a:r>
            <a:r>
              <a:rPr lang="en-US" dirty="0" err="1"/>
              <a:t>utfall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baseline="-25000" dirty="0"/>
              <a:t> </a:t>
            </a:r>
            <a:r>
              <a:rPr lang="en-US" dirty="0"/>
              <a:t>er </a:t>
            </a:r>
            <a:r>
              <a:rPr lang="en-US" dirty="0" err="1"/>
              <a:t>utført</a:t>
            </a:r>
            <a:r>
              <a:rPr lang="en-US" dirty="0"/>
              <a:t> </a:t>
            </a:r>
          </a:p>
          <a:p>
            <a:r>
              <a:rPr lang="en-US" u="sng" dirty="0" err="1"/>
              <a:t>kollapser</a:t>
            </a:r>
            <a:r>
              <a:rPr lang="en-US" u="sng" dirty="0"/>
              <a:t> </a:t>
            </a:r>
            <a:r>
              <a:rPr lang="en-US" u="sng" dirty="0" err="1"/>
              <a:t>bølgefunksjonen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egentilstanden</a:t>
            </a:r>
            <a:r>
              <a:rPr lang="en-US" dirty="0"/>
              <a:t> 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/>
              <a:t>Merk at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skjedd</a:t>
            </a:r>
            <a:r>
              <a:rPr lang="en-US" dirty="0"/>
              <a:t> med </a:t>
            </a:r>
            <a:r>
              <a:rPr lang="en-US" dirty="0" err="1"/>
              <a:t>sannsynlighet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NB:</a:t>
            </a:r>
            <a:r>
              <a:rPr lang="en-US" dirty="0"/>
              <a:t> For </a:t>
            </a:r>
            <a:r>
              <a:rPr lang="en-US" dirty="0" err="1"/>
              <a:t>observabelen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dirty="0" err="1"/>
              <a:t>måling</a:t>
            </a:r>
            <a:r>
              <a:rPr lang="en-US" dirty="0"/>
              <a:t> av </a:t>
            </a:r>
            <a:r>
              <a:rPr lang="en-US" dirty="0" err="1"/>
              <a:t>posisjon</a:t>
            </a:r>
            <a:r>
              <a:rPr lang="en-US" dirty="0"/>
              <a:t>, </a:t>
            </a:r>
            <a:r>
              <a:rPr lang="en-US" dirty="0" err="1"/>
              <a:t>får</a:t>
            </a:r>
            <a:r>
              <a:rPr lang="en-US" dirty="0"/>
              <a:t> vi </a:t>
            </a:r>
            <a:r>
              <a:rPr lang="en-US" dirty="0" err="1"/>
              <a:t>utsagnet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Postulat</a:t>
            </a:r>
            <a:r>
              <a:rPr lang="en-US" dirty="0"/>
              <a:t> 1.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9950B-39BF-60ED-3E88-C4DBCB7C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3232150"/>
            <a:ext cx="3175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77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CC2D-5E14-D6EE-4622-7A8F25E7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Illustrasjon</a:t>
            </a:r>
            <a:r>
              <a:rPr lang="en-US" dirty="0"/>
              <a:t>: En </a:t>
            </a:r>
            <a:r>
              <a:rPr lang="en-US" dirty="0" err="1"/>
              <a:t>bølgefunksjon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FC98A-3A18-E423-22F9-BF910F93F86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tretch>
            <a:fillRect/>
          </a:stretch>
        </p:blipFill>
        <p:spPr>
          <a:xfrm>
            <a:off x="1524000" y="1284287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3520191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CC2D-5E14-D6EE-4622-7A8F25E7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Illustrasjon</a:t>
            </a:r>
            <a:r>
              <a:rPr lang="en-US" dirty="0"/>
              <a:t>: En </a:t>
            </a:r>
            <a:r>
              <a:rPr lang="en-US" dirty="0" err="1"/>
              <a:t>bølgefunksjon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FC98A-3A18-E423-22F9-BF910F93F86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rcRect/>
          <a:stretch/>
        </p:blipFill>
        <p:spPr>
          <a:xfrm>
            <a:off x="1524000" y="1284287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3641519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0883-E7CD-9824-B25C-B6F81544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Illustrasjon</a:t>
            </a:r>
            <a:r>
              <a:rPr lang="en-US" dirty="0"/>
              <a:t> forts: Histogram av </a:t>
            </a:r>
            <a:r>
              <a:rPr lang="en-US" dirty="0" err="1"/>
              <a:t>utfall</a:t>
            </a:r>
            <a:r>
              <a:rPr lang="en-US" dirty="0"/>
              <a:t> av </a:t>
            </a:r>
            <a:r>
              <a:rPr lang="en-US" dirty="0" err="1"/>
              <a:t>målinger</a:t>
            </a:r>
            <a:r>
              <a:rPr lang="en-US" dirty="0"/>
              <a:t> av </a:t>
            </a:r>
            <a:r>
              <a:rPr lang="en-US" i="1" dirty="0"/>
              <a:t>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AC42B-FE13-DE0D-352C-E93FE4395DC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tretch>
            <a:fillRect/>
          </a:stretch>
        </p:blipFill>
        <p:spPr>
          <a:xfrm>
            <a:off x="1524000" y="1284287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4038141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0883-E7CD-9824-B25C-B6F81544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Illustrasjon</a:t>
            </a:r>
            <a:r>
              <a:rPr lang="en-US" dirty="0"/>
              <a:t> forts: Histogram av </a:t>
            </a:r>
            <a:r>
              <a:rPr lang="en-US" dirty="0" err="1"/>
              <a:t>utfall</a:t>
            </a:r>
            <a:r>
              <a:rPr lang="en-US" dirty="0"/>
              <a:t> av </a:t>
            </a:r>
            <a:r>
              <a:rPr lang="en-US" dirty="0" err="1"/>
              <a:t>målinger</a:t>
            </a:r>
            <a:r>
              <a:rPr lang="en-US" dirty="0"/>
              <a:t> av </a:t>
            </a:r>
            <a:r>
              <a:rPr lang="en-US" i="1" dirty="0"/>
              <a:t>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AC42B-FE13-DE0D-352C-E93FE4395DC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rcRect/>
          <a:stretch/>
        </p:blipFill>
        <p:spPr>
          <a:xfrm>
            <a:off x="1524000" y="1284287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3590017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0883-E7CD-9824-B25C-B6F81544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Illustrasjon</a:t>
            </a:r>
            <a:r>
              <a:rPr lang="en-US" dirty="0"/>
              <a:t> forts: Histogram av </a:t>
            </a:r>
            <a:r>
              <a:rPr lang="en-US" dirty="0" err="1"/>
              <a:t>utfall</a:t>
            </a:r>
            <a:r>
              <a:rPr lang="en-US" dirty="0"/>
              <a:t> av </a:t>
            </a:r>
            <a:r>
              <a:rPr lang="en-US" dirty="0" err="1"/>
              <a:t>målinger</a:t>
            </a:r>
            <a:r>
              <a:rPr lang="en-US" dirty="0"/>
              <a:t> av </a:t>
            </a:r>
            <a:r>
              <a:rPr lang="en-US" i="1" dirty="0"/>
              <a:t>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AC42B-FE13-DE0D-352C-E93FE4395DC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rcRect/>
          <a:stretch/>
        </p:blipFill>
        <p:spPr>
          <a:xfrm>
            <a:off x="1524000" y="1284287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362355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BF3A-0824-618C-009A-AC3D7905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Utover</a:t>
            </a:r>
            <a:r>
              <a:rPr lang="en-US" dirty="0"/>
              <a:t>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A5C8-0B90-5252-1896-80124F31A35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Mer </a:t>
            </a:r>
            <a:r>
              <a:rPr lang="en-US" dirty="0" err="1"/>
              <a:t>generelt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vi, </a:t>
            </a:r>
            <a:r>
              <a:rPr lang="en-US" dirty="0" err="1"/>
              <a:t>feks</a:t>
            </a:r>
            <a:r>
              <a:rPr lang="en-US" dirty="0"/>
              <a:t> for H-</a:t>
            </a:r>
            <a:r>
              <a:rPr lang="en-US" dirty="0" err="1"/>
              <a:t>atomet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ha </a:t>
            </a:r>
            <a:r>
              <a:rPr lang="en-US" u="sng" dirty="0" err="1"/>
              <a:t>flere</a:t>
            </a:r>
            <a:r>
              <a:rPr lang="en-US" u="sng" dirty="0"/>
              <a:t> </a:t>
            </a:r>
            <a:r>
              <a:rPr lang="en-US" u="sng" dirty="0" err="1"/>
              <a:t>elektroner</a:t>
            </a:r>
            <a:r>
              <a:rPr lang="en-US" u="sng" dirty="0"/>
              <a:t>: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/>
              <a:t>Dette </a:t>
            </a:r>
            <a:r>
              <a:rPr lang="en-US" dirty="0" err="1"/>
              <a:t>blir</a:t>
            </a:r>
            <a:r>
              <a:rPr lang="en-US" u="sng" dirty="0"/>
              <a:t> </a:t>
            </a:r>
            <a:r>
              <a:rPr lang="en-US" u="sng" dirty="0" err="1"/>
              <a:t>svært</a:t>
            </a:r>
            <a:r>
              <a:rPr lang="en-US" u="sng" dirty="0"/>
              <a:t> </a:t>
            </a:r>
            <a:r>
              <a:rPr lang="en-US" u="sng" dirty="0" err="1"/>
              <a:t>komplisert</a:t>
            </a:r>
            <a:r>
              <a:rPr lang="en-US" dirty="0"/>
              <a:t> </a:t>
            </a:r>
            <a:r>
              <a:rPr lang="en-US" dirty="0" err="1"/>
              <a:t>veldig</a:t>
            </a:r>
            <a:r>
              <a:rPr lang="en-US" dirty="0"/>
              <a:t> fort, </a:t>
            </a:r>
            <a:r>
              <a:rPr lang="en-US" dirty="0" err="1"/>
              <a:t>og</a:t>
            </a:r>
            <a:r>
              <a:rPr lang="en-US" dirty="0"/>
              <a:t> man </a:t>
            </a:r>
            <a:r>
              <a:rPr lang="en-US" dirty="0" err="1"/>
              <a:t>tyr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”</a:t>
            </a:r>
            <a:r>
              <a:rPr lang="en-US" dirty="0" err="1"/>
              <a:t>annenkvantisering</a:t>
            </a:r>
            <a:r>
              <a:rPr lang="en-US" dirty="0"/>
              <a:t>”. Se KJM5600 ”</a:t>
            </a:r>
            <a:r>
              <a:rPr lang="en-US" dirty="0" err="1"/>
              <a:t>Kvantekjemi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0CBD5-11B0-6EA4-403B-73C61873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292" y="1957367"/>
            <a:ext cx="48514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8D150-4CBC-E2F5-0BD3-545C1218D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042" y="3946483"/>
            <a:ext cx="3263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4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2D4C9-522D-322A-9196-6CBDADC66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18CE432-065A-39D8-6986-C8B87061A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6857" y="1382723"/>
            <a:ext cx="5312229" cy="4179877"/>
          </a:xfrm>
        </p:spPr>
        <p:txBody>
          <a:bodyPr/>
          <a:lstStyle/>
          <a:p>
            <a:r>
              <a:rPr lang="en-US" sz="3600" dirty="0" err="1"/>
              <a:t>Bevegelse</a:t>
            </a:r>
            <a:r>
              <a:rPr lang="en-US" sz="3600" dirty="0"/>
              <a:t> </a:t>
            </a:r>
            <a:r>
              <a:rPr lang="en-US" sz="36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tid</a:t>
            </a:r>
            <a:r>
              <a:rPr lang="en-US" sz="3600" dirty="0"/>
              <a:t>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03FC52F-CA68-BB6C-D6E7-3836DB1DB4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94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9F64-24E9-1A74-AE0A-E0EC0D9A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54A02-8B0A-F604-2701-5714A7F87F6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2586933"/>
          </a:xfrm>
        </p:spPr>
        <p:txBody>
          <a:bodyPr/>
          <a:lstStyle/>
          <a:p>
            <a:r>
              <a:rPr lang="en-US" dirty="0"/>
              <a:t>Det er to typer </a:t>
            </a:r>
            <a:r>
              <a:rPr lang="en-US" dirty="0" err="1"/>
              <a:t>tidsutvikling</a:t>
            </a:r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Måling</a:t>
            </a:r>
            <a:r>
              <a:rPr lang="en-US" dirty="0"/>
              <a:t>, med </a:t>
            </a:r>
            <a:r>
              <a:rPr lang="en-US" dirty="0" err="1"/>
              <a:t>brå</a:t>
            </a:r>
            <a:r>
              <a:rPr lang="en-US" dirty="0"/>
              <a:t> </a:t>
            </a:r>
            <a:r>
              <a:rPr lang="en-US" dirty="0" err="1"/>
              <a:t>overganger</a:t>
            </a:r>
            <a:r>
              <a:rPr lang="en-US" dirty="0"/>
              <a:t>, “</a:t>
            </a:r>
            <a:r>
              <a:rPr lang="en-US" dirty="0" err="1"/>
              <a:t>bølgefunksjonskollaps</a:t>
            </a:r>
            <a:r>
              <a:rPr lang="en-US" dirty="0"/>
              <a:t>”</a:t>
            </a:r>
          </a:p>
          <a:p>
            <a:r>
              <a:rPr lang="en-US" dirty="0"/>
              <a:t>2. </a:t>
            </a:r>
            <a:r>
              <a:rPr lang="en-US" dirty="0" err="1"/>
              <a:t>Tiden</a:t>
            </a:r>
            <a:r>
              <a:rPr lang="en-US" dirty="0"/>
              <a:t> </a:t>
            </a:r>
            <a:r>
              <a:rPr lang="en-US" dirty="0" err="1"/>
              <a:t>mellom</a:t>
            </a:r>
            <a:r>
              <a:rPr lang="en-US" dirty="0"/>
              <a:t> </a:t>
            </a:r>
            <a:r>
              <a:rPr lang="en-US" dirty="0" err="1"/>
              <a:t>måling</a:t>
            </a:r>
            <a:r>
              <a:rPr lang="en-US" dirty="0"/>
              <a:t>. Da er </a:t>
            </a:r>
            <a:r>
              <a:rPr lang="en-US" u="sng" dirty="0" err="1"/>
              <a:t>tidsutviklingen</a:t>
            </a:r>
            <a:r>
              <a:rPr lang="en-US" dirty="0"/>
              <a:t> </a:t>
            </a:r>
            <a:r>
              <a:rPr lang="en-US" dirty="0" err="1"/>
              <a:t>bestemt</a:t>
            </a:r>
            <a:r>
              <a:rPr lang="en-US" dirty="0"/>
              <a:t> av </a:t>
            </a:r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Schrödingerlikning</a:t>
            </a:r>
            <a:r>
              <a:rPr lang="en-US" dirty="0"/>
              <a:t>.</a:t>
            </a:r>
          </a:p>
          <a:p>
            <a:r>
              <a:rPr lang="en-US" dirty="0"/>
              <a:t>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visualisere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tidslinje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19AEC2-3514-16A3-C42C-59FEAC40E249}"/>
              </a:ext>
            </a:extLst>
          </p:cNvPr>
          <p:cNvCxnSpPr/>
          <p:nvPr/>
        </p:nvCxnSpPr>
        <p:spPr>
          <a:xfrm>
            <a:off x="1054100" y="4978400"/>
            <a:ext cx="85598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C87D3-EC72-6D7A-CE83-34138B74237C}"/>
              </a:ext>
            </a:extLst>
          </p:cNvPr>
          <p:cNvSpPr txBox="1"/>
          <p:nvPr/>
        </p:nvSpPr>
        <p:spPr>
          <a:xfrm>
            <a:off x="9613900" y="4978400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C35AC8-54D2-0003-1F01-CD351951D3AB}"/>
              </a:ext>
            </a:extLst>
          </p:cNvPr>
          <p:cNvCxnSpPr/>
          <p:nvPr/>
        </p:nvCxnSpPr>
        <p:spPr>
          <a:xfrm flipV="1">
            <a:off x="1219200" y="4978400"/>
            <a:ext cx="0" cy="508000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1793DF-4372-49AD-CFF5-905318F2B092}"/>
              </a:ext>
            </a:extLst>
          </p:cNvPr>
          <p:cNvSpPr txBox="1"/>
          <p:nvPr/>
        </p:nvSpPr>
        <p:spPr>
          <a:xfrm>
            <a:off x="876299" y="5549900"/>
            <a:ext cx="96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</a:t>
            </a:r>
            <a:r>
              <a:rPr lang="en-US" sz="2400" dirty="0"/>
              <a:t>=0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918864-0A04-3D31-3D35-BB265AD2ABBE}"/>
              </a:ext>
            </a:extLst>
          </p:cNvPr>
          <p:cNvCxnSpPr/>
          <p:nvPr/>
        </p:nvCxnSpPr>
        <p:spPr>
          <a:xfrm flipV="1">
            <a:off x="5156200" y="4978400"/>
            <a:ext cx="0" cy="508000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F6892E-F7A9-48C5-5D38-4E2BF971D75C}"/>
              </a:ext>
            </a:extLst>
          </p:cNvPr>
          <p:cNvSpPr txBox="1"/>
          <p:nvPr/>
        </p:nvSpPr>
        <p:spPr>
          <a:xfrm>
            <a:off x="4864099" y="5549900"/>
            <a:ext cx="96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</a:t>
            </a:r>
            <a:r>
              <a:rPr lang="en-US" sz="2400" dirty="0"/>
              <a:t>=</a:t>
            </a:r>
            <a:r>
              <a:rPr lang="en-US" sz="2400" i="1" dirty="0"/>
              <a:t>t</a:t>
            </a:r>
            <a:r>
              <a:rPr lang="en-US" sz="2400" baseline="-25000" dirty="0"/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6C21-7889-CB40-CD17-CEA02A09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466" y="5091059"/>
            <a:ext cx="1273519" cy="458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2FF9B6-7763-95AA-A82B-5CA73999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329" y="5132002"/>
            <a:ext cx="1273519" cy="4588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2DE574-0F66-2425-8F44-FE5154A9F265}"/>
              </a:ext>
            </a:extLst>
          </p:cNvPr>
          <p:cNvSpPr txBox="1"/>
          <p:nvPr/>
        </p:nvSpPr>
        <p:spPr>
          <a:xfrm>
            <a:off x="4699000" y="3291417"/>
            <a:ext cx="22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Måling</a:t>
            </a:r>
            <a:r>
              <a:rPr lang="en-US" sz="1600" dirty="0"/>
              <a:t> av </a:t>
            </a:r>
            <a:r>
              <a:rPr lang="en-US" sz="1600" i="1" dirty="0" err="1"/>
              <a:t>Â</a:t>
            </a:r>
            <a:r>
              <a:rPr lang="en-US" sz="1600" i="1" dirty="0"/>
              <a:t>, </a:t>
            </a:r>
            <a:endParaRPr lang="en-US" sz="16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CA0DC416-E25A-676D-4BB1-3B9D9FBE937D}"/>
              </a:ext>
            </a:extLst>
          </p:cNvPr>
          <p:cNvSpPr/>
          <p:nvPr/>
        </p:nvSpPr>
        <p:spPr>
          <a:xfrm>
            <a:off x="4699000" y="4464614"/>
            <a:ext cx="914400" cy="914400"/>
          </a:xfrm>
          <a:prstGeom prst="arc">
            <a:avLst>
              <a:gd name="adj1" fmla="val 11198134"/>
              <a:gd name="adj2" fmla="val 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A76D5E-1512-7292-F077-38C3FC419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35" y="4457699"/>
            <a:ext cx="1003300" cy="30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151DC0-01D0-957C-BFFE-94FD39CCD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4493712"/>
            <a:ext cx="1066800" cy="355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F24BBC-9C70-BCFF-605E-F88F8B91D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4571644"/>
            <a:ext cx="571500" cy="279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5114E7-381A-A5D7-A3F4-D03C669FC912}"/>
              </a:ext>
            </a:extLst>
          </p:cNvPr>
          <p:cNvSpPr txBox="1"/>
          <p:nvPr/>
        </p:nvSpPr>
        <p:spPr>
          <a:xfrm>
            <a:off x="4724400" y="3654623"/>
            <a:ext cx="22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Utfall</a:t>
            </a:r>
            <a:r>
              <a:rPr lang="en-US" sz="1600" dirty="0"/>
              <a:t> = </a:t>
            </a:r>
            <a:r>
              <a:rPr lang="en-US" sz="1600" i="1" dirty="0"/>
              <a:t>a</a:t>
            </a:r>
            <a:r>
              <a:rPr lang="en-US" sz="1600" baseline="-25000" dirty="0"/>
              <a:t>42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69646B-FD4F-303F-2C88-C48CCCC2FB24}"/>
              </a:ext>
            </a:extLst>
          </p:cNvPr>
          <p:cNvSpPr txBox="1"/>
          <p:nvPr/>
        </p:nvSpPr>
        <p:spPr>
          <a:xfrm>
            <a:off x="4226104" y="3993177"/>
            <a:ext cx="22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Bølgefunksjonkollaps</a:t>
            </a:r>
            <a:endParaRPr lang="en-US" sz="16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161C621-41A7-B63C-050F-71D11B3AF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199" y="4432299"/>
            <a:ext cx="1066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6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A523-72DA-6E94-3E1A-42A96A00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Egenfunksjoner</a:t>
            </a:r>
            <a:r>
              <a:rPr lang="en-US" dirty="0"/>
              <a:t> er </a:t>
            </a:r>
            <a:r>
              <a:rPr lang="en-US" dirty="0" err="1"/>
              <a:t>reelle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1C5DA-7871-5CD7-A975-B2305CC8970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Løsninger</a:t>
            </a:r>
            <a:r>
              <a:rPr lang="en-US" dirty="0"/>
              <a:t> av </a:t>
            </a:r>
            <a:r>
              <a:rPr lang="en-US" dirty="0" err="1"/>
              <a:t>tidsuavhengig</a:t>
            </a:r>
            <a:r>
              <a:rPr lang="en-US" dirty="0"/>
              <a:t> SL, “</a:t>
            </a:r>
            <a:r>
              <a:rPr lang="en-US" dirty="0" err="1"/>
              <a:t>egenfunksjoner</a:t>
            </a:r>
            <a:r>
              <a:rPr lang="en-US" dirty="0"/>
              <a:t>”,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u="sng" dirty="0" err="1"/>
              <a:t>altid</a:t>
            </a:r>
            <a:r>
              <a:rPr lang="en-US" u="sng" dirty="0"/>
              <a:t> </a:t>
            </a:r>
            <a:r>
              <a:rPr lang="en-US" u="sng" dirty="0" err="1"/>
              <a:t>velges</a:t>
            </a:r>
            <a:r>
              <a:rPr lang="en-US" u="sng" dirty="0"/>
              <a:t> </a:t>
            </a:r>
            <a:r>
              <a:rPr lang="en-US" u="sng" dirty="0" err="1"/>
              <a:t>som</a:t>
            </a:r>
            <a:r>
              <a:rPr lang="en-US" u="sng" dirty="0"/>
              <a:t> </a:t>
            </a:r>
            <a:r>
              <a:rPr lang="en-US" u="sng" dirty="0" err="1"/>
              <a:t>reelle</a:t>
            </a: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endParaRPr lang="en-US" u="sng" dirty="0"/>
          </a:p>
          <a:p>
            <a:r>
              <a:rPr lang="en-US" dirty="0"/>
              <a:t>Dette er </a:t>
            </a:r>
            <a:r>
              <a:rPr lang="en-US" dirty="0" err="1"/>
              <a:t>praktisk</a:t>
            </a:r>
            <a:endParaRPr lang="en-US" dirty="0"/>
          </a:p>
          <a:p>
            <a:r>
              <a:rPr lang="en-US" dirty="0"/>
              <a:t>Eksempel: 4 </a:t>
            </a:r>
            <a:r>
              <a:rPr lang="en-US" dirty="0" err="1"/>
              <a:t>egenfunksjoner</a:t>
            </a:r>
            <a:r>
              <a:rPr lang="en-US" dirty="0"/>
              <a:t> (n=1,2,3,4) for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”,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skal</a:t>
            </a:r>
            <a:r>
              <a:rPr lang="en-US" dirty="0"/>
              <a:t> se </a:t>
            </a:r>
            <a:r>
              <a:rPr lang="en-US" dirty="0" err="1"/>
              <a:t>på</a:t>
            </a:r>
            <a:br>
              <a:rPr lang="en-US" dirty="0"/>
            </a:br>
            <a:r>
              <a:rPr lang="en-US" dirty="0" err="1"/>
              <a:t>senere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kurset</a:t>
            </a:r>
            <a:r>
              <a:rPr lang="en-US" dirty="0"/>
              <a:t>.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606F1360-FA71-AB15-ACE5-AA945172F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739900"/>
            <a:ext cx="2971800" cy="4381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98FB2-E937-3621-B944-416774B0F4F1}"/>
              </a:ext>
            </a:extLst>
          </p:cNvPr>
          <p:cNvSpPr/>
          <p:nvPr/>
        </p:nvSpPr>
        <p:spPr>
          <a:xfrm>
            <a:off x="10274300" y="5988050"/>
            <a:ext cx="933450" cy="177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0F53A-EF4E-9372-C1F2-7BDFB69A3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2209800"/>
            <a:ext cx="4610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0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FFF4-991C-084F-AD2B-246BF390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Visualisering</a:t>
            </a:r>
            <a:r>
              <a:rPr lang="en-US" dirty="0"/>
              <a:t> av 1D </a:t>
            </a:r>
            <a:r>
              <a:rPr lang="en-US" dirty="0" err="1"/>
              <a:t>bølgefunksjon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F06B-2700-7C5B-9011-2936BA09BF5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Bølgefunksjon</a:t>
            </a:r>
            <a:r>
              <a:rPr lang="en-US" dirty="0"/>
              <a:t> for </a:t>
            </a:r>
            <a:r>
              <a:rPr lang="en-US" dirty="0" err="1"/>
              <a:t>modell</a:t>
            </a:r>
            <a:r>
              <a:rPr lang="en-US" dirty="0"/>
              <a:t> av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beveger</a:t>
            </a:r>
            <a:r>
              <a:rPr lang="en-US" dirty="0"/>
              <a:t> seg (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CA684-E3CC-6B17-F2F8-A81B0064E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69" y="1861008"/>
            <a:ext cx="7772400" cy="419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8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C414-FC1F-8FB6-6CDE-0D5A7CF1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Animasjon</a:t>
            </a:r>
            <a:r>
              <a:rPr lang="en-US" dirty="0"/>
              <a:t> av 1D-modell for H-atom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laserfelt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pic>
        <p:nvPicPr>
          <p:cNvPr id="7" name="lecture3_atom_1d">
            <a:hlinkClick r:id="" action="ppaction://media"/>
            <a:extLst>
              <a:ext uri="{FF2B5EF4-FFF2-40B4-BE49-F238E27FC236}">
                <a16:creationId xmlns:a16="http://schemas.microsoft.com/office/drawing/2014/main" id="{8F9840BA-6320-62F2-B9D4-8D93AF9E0BFF}"/>
              </a:ext>
            </a:extLst>
          </p:cNvPr>
          <p:cNvPicPr>
            <a:picLocks noGrp="1" noChangeAspect="1"/>
          </p:cNvPicPr>
          <p:nvPr>
            <p:ph sz="half" idx="3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3225" y="1241425"/>
            <a:ext cx="8845550" cy="4975225"/>
          </a:xfrm>
        </p:spPr>
      </p:pic>
    </p:spTree>
    <p:extLst>
      <p:ext uri="{BB962C8B-B14F-4D97-AF65-F5344CB8AC3E}">
        <p14:creationId xmlns:p14="http://schemas.microsoft.com/office/powerpoint/2010/main" val="201716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6968-6B01-33FF-12E9-1DDBE9E5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Visualisering</a:t>
            </a:r>
            <a:r>
              <a:rPr lang="en-US" dirty="0"/>
              <a:t> av </a:t>
            </a:r>
            <a:r>
              <a:rPr lang="en-US" dirty="0" err="1"/>
              <a:t>komplekse</a:t>
            </a:r>
            <a:r>
              <a:rPr lang="en-US" dirty="0"/>
              <a:t> tall med </a:t>
            </a:r>
            <a:r>
              <a:rPr lang="en-US" dirty="0" err="1"/>
              <a:t>fargehjul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409F9-1F0A-3045-CCF3-DBD85429BDF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239581" cy="4975236"/>
          </a:xfrm>
        </p:spPr>
        <p:txBody>
          <a:bodyPr/>
          <a:lstStyle/>
          <a:p>
            <a:r>
              <a:rPr lang="en-US" dirty="0"/>
              <a:t>Dette er </a:t>
            </a:r>
            <a:r>
              <a:rPr lang="en-US" dirty="0" err="1"/>
              <a:t>veldig</a:t>
            </a:r>
            <a:r>
              <a:rPr lang="en-US" dirty="0"/>
              <a:t> </a:t>
            </a:r>
            <a:r>
              <a:rPr lang="en-US" dirty="0" err="1"/>
              <a:t>nyttig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dynamikk-visualisering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B18BA-85E5-2C29-3A11-69060E17F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84032" y="1859632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28945A-A33F-E8A9-E0E0-8BEB3C18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9976" y="980728"/>
            <a:ext cx="5472608" cy="5060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B5626-2D54-7B65-2269-CFCFD8869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04" y="3193401"/>
            <a:ext cx="4445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F02659A-538D-F3C2-984D-056F68B4080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rommet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u="sng" dirty="0" err="1"/>
              <a:t>retning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548C7-B755-E70B-0DB9-818A220D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90192"/>
            <a:ext cx="3860800" cy="355600"/>
          </a:xfrm>
          <a:prstGeom prst="rect">
            <a:avLst/>
          </a:prstGeom>
        </p:spPr>
      </p:pic>
      <p:pic>
        <p:nvPicPr>
          <p:cNvPr id="6" name="Picture 5" descr="A colorful square with a black arrow&#10;&#10;Description automatically generated">
            <a:extLst>
              <a:ext uri="{FF2B5EF4-FFF2-40B4-BE49-F238E27FC236}">
                <a16:creationId xmlns:a16="http://schemas.microsoft.com/office/drawing/2014/main" id="{7BC25978-D988-D92D-6C27-C5BB972D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980728"/>
            <a:ext cx="5678506" cy="5047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BF180-4BB8-950F-258D-C2A550E939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63952" y="980728"/>
            <a:ext cx="5678506" cy="5047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20613-A125-75BC-D685-5D184FD508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63952" y="980727"/>
            <a:ext cx="5678506" cy="5047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57D1D5-C8A1-61BB-309E-0C2FEE2296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63952" y="980726"/>
            <a:ext cx="5678506" cy="5047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64934-96D6-F6A8-ADBB-E2FDB0F96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448" y="2734320"/>
            <a:ext cx="4025900" cy="3556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4861FF9-319C-6EB1-B39F-BC999D04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Visualisering</a:t>
            </a:r>
            <a:r>
              <a:rPr lang="en-US" dirty="0"/>
              <a:t> av plane </a:t>
            </a:r>
            <a:r>
              <a:rPr lang="en-US" dirty="0" err="1"/>
              <a:t>bølger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2D</a:t>
            </a:r>
          </a:p>
        </p:txBody>
      </p:sp>
    </p:spTree>
    <p:extLst>
      <p:ext uri="{BB962C8B-B14F-4D97-AF65-F5344CB8AC3E}">
        <p14:creationId xmlns:p14="http://schemas.microsoft.com/office/powerpoint/2010/main" val="373006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</TotalTime>
  <Words>1223</Words>
  <Application>Microsoft Macintosh PowerPoint</Application>
  <PresentationFormat>Widescreen</PresentationFormat>
  <Paragraphs>239</Paragraphs>
  <Slides>41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Arial, sans-serif</vt:lpstr>
      <vt:lpstr>Calibri</vt:lpstr>
      <vt:lpstr>Helvetica Neue</vt:lpstr>
      <vt:lpstr>Manrope</vt:lpstr>
      <vt:lpstr>System Font Regular</vt:lpstr>
      <vt:lpstr>Office Theme</vt:lpstr>
      <vt:lpstr>KJM2601 – forelesning 3</vt:lpstr>
      <vt:lpstr>Å løse Schrödingerlikningen(e)</vt:lpstr>
      <vt:lpstr>Bølgefunksjoner</vt:lpstr>
      <vt:lpstr>Utover 1D</vt:lpstr>
      <vt:lpstr>Egenfunksjoner er reelle</vt:lpstr>
      <vt:lpstr>Visualisering av 1D bølgefunksjon</vt:lpstr>
      <vt:lpstr>Animasjon av 1D-modell for H-atom i laserfelt  (kode på github)</vt:lpstr>
      <vt:lpstr>Visualisering av komplekse tall med fargehjul</vt:lpstr>
      <vt:lpstr>Visualisering av plane bølger i 2D</vt:lpstr>
      <vt:lpstr>Kompleks funksjon i 2D – fargehjul vs. magnitude</vt:lpstr>
      <vt:lpstr>Hilbertrom</vt:lpstr>
      <vt:lpstr>Indreprodukt</vt:lpstr>
      <vt:lpstr>Norm (lengde) av bølgefunksjoner</vt:lpstr>
      <vt:lpstr>Ortogonalitet</vt:lpstr>
      <vt:lpstr>Operatorer</vt:lpstr>
      <vt:lpstr>Egenfunksjoner</vt:lpstr>
      <vt:lpstr>Hamiltonoperatoren</vt:lpstr>
      <vt:lpstr>Ortogonalitet av egenfunksjoner</vt:lpstr>
      <vt:lpstr>Kompletthet</vt:lpstr>
      <vt:lpstr>En grov forenkling</vt:lpstr>
      <vt:lpstr>PowerPoint Presentation</vt:lpstr>
      <vt:lpstr>Kvantemekanikkens postulater</vt:lpstr>
      <vt:lpstr>Tilstandene et system kan ha</vt:lpstr>
      <vt:lpstr>Postulat 1</vt:lpstr>
      <vt:lpstr>Randbetingelser</vt:lpstr>
      <vt:lpstr>Representasjon av  målbare størrelser</vt:lpstr>
      <vt:lpstr>Postulat 2</vt:lpstr>
      <vt:lpstr>Mulige utfall av målinger av observable</vt:lpstr>
      <vt:lpstr>Postulat 3</vt:lpstr>
      <vt:lpstr>Operatoren X (ikke i Engel)</vt:lpstr>
      <vt:lpstr>Operatoren P</vt:lpstr>
      <vt:lpstr>Forventningsverdier (gjennomsitt) av målinger. Sannsynlighetstolkning. Kollaps av bølgefunksjon.</vt:lpstr>
      <vt:lpstr>Postulat 4</vt:lpstr>
      <vt:lpstr>Postulat 4 forts</vt:lpstr>
      <vt:lpstr>Illustrasjon: En bølgefunksjon</vt:lpstr>
      <vt:lpstr>Illustrasjon: En bølgefunksjon</vt:lpstr>
      <vt:lpstr>Illustrasjon forts: Histogram av utfall av målinger av x</vt:lpstr>
      <vt:lpstr>Illustrasjon forts: Histogram av utfall av målinger av x</vt:lpstr>
      <vt:lpstr>Illustrasjon forts: Histogram av utfall av målinger av x</vt:lpstr>
      <vt:lpstr>Bevegelse i tid.</vt:lpstr>
      <vt:lpstr>Postulat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28</cp:revision>
  <dcterms:created xsi:type="dcterms:W3CDTF">2024-08-23T10:30:26Z</dcterms:created>
  <dcterms:modified xsi:type="dcterms:W3CDTF">2024-08-28T07:51:06Z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